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wdp" ContentType="image/vnd.ms-photo"/>
  <Default Extension="gif" ContentType="image/gif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57" r:id="rId2"/>
    <p:sldId id="287" r:id="rId3"/>
    <p:sldId id="288" r:id="rId4"/>
    <p:sldId id="289" r:id="rId5"/>
    <p:sldId id="290" r:id="rId6"/>
    <p:sldId id="292" r:id="rId7"/>
    <p:sldId id="294" r:id="rId8"/>
    <p:sldId id="297" r:id="rId9"/>
    <p:sldId id="296" r:id="rId10"/>
    <p:sldId id="295" r:id="rId11"/>
    <p:sldId id="298" r:id="rId12"/>
    <p:sldId id="299" r:id="rId13"/>
    <p:sldId id="300" r:id="rId14"/>
    <p:sldId id="301" r:id="rId15"/>
    <p:sldId id="302" r:id="rId16"/>
  </p:sldIdLst>
  <p:sldSz cx="9144000" cy="6858000" type="screen4x3"/>
  <p:notesSz cx="6858000" cy="9144000"/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modifyVerifier cryptProviderType="rsaFull" cryptAlgorithmClass="hash" cryptAlgorithmType="typeAny" cryptAlgorithmSid="4" spinCount="100000" saltData="RVhpNdbU871Rg6/QS6si8A==" hashData="23oaVvJGpUiOeVnLDqAl3H+R0IE=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538" autoAdjust="0"/>
    <p:restoredTop sz="94660"/>
  </p:normalViewPr>
  <p:slideViewPr>
    <p:cSldViewPr>
      <p:cViewPr>
        <p:scale>
          <a:sx n="60" d="100"/>
          <a:sy n="60" d="100"/>
        </p:scale>
        <p:origin x="-1338" y="-18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image" Target="../media/image7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8.wmf"/><Relationship Id="rId1" Type="http://schemas.openxmlformats.org/officeDocument/2006/relationships/image" Target="../media/image9.wmf"/><Relationship Id="rId5" Type="http://schemas.openxmlformats.org/officeDocument/2006/relationships/image" Target="../media/image12.wmf"/><Relationship Id="rId4" Type="http://schemas.openxmlformats.org/officeDocument/2006/relationships/image" Target="../media/image11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2" Type="http://schemas.openxmlformats.org/officeDocument/2006/relationships/image" Target="../media/image8.wmf"/><Relationship Id="rId1" Type="http://schemas.openxmlformats.org/officeDocument/2006/relationships/image" Target="../media/image13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7.wmf"/><Relationship Id="rId2" Type="http://schemas.openxmlformats.org/officeDocument/2006/relationships/image" Target="../media/image16.wmf"/><Relationship Id="rId1" Type="http://schemas.openxmlformats.org/officeDocument/2006/relationships/image" Target="../media/image15.wmf"/><Relationship Id="rId4" Type="http://schemas.openxmlformats.org/officeDocument/2006/relationships/image" Target="../media/image18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21.wmf"/><Relationship Id="rId2" Type="http://schemas.openxmlformats.org/officeDocument/2006/relationships/image" Target="../media/image20.wmf"/><Relationship Id="rId1" Type="http://schemas.openxmlformats.org/officeDocument/2006/relationships/image" Target="../media/image19.wmf"/></Relationships>
</file>

<file path=ppt/drawings/_rels/vmlDrawing6.vml.rels><?xml version="1.0" encoding="UTF-8" standalone="yes"?>
<Relationships xmlns="http://schemas.openxmlformats.org/package/2006/relationships"><Relationship Id="rId2" Type="http://schemas.openxmlformats.org/officeDocument/2006/relationships/image" Target="../media/image23.wmf"/><Relationship Id="rId1" Type="http://schemas.openxmlformats.org/officeDocument/2006/relationships/image" Target="../media/image22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26.wmf"/><Relationship Id="rId2" Type="http://schemas.openxmlformats.org/officeDocument/2006/relationships/image" Target="../media/image25.wmf"/><Relationship Id="rId1" Type="http://schemas.openxmlformats.org/officeDocument/2006/relationships/image" Target="../media/image24.wmf"/><Relationship Id="rId5" Type="http://schemas.openxmlformats.org/officeDocument/2006/relationships/image" Target="../media/image28.wmf"/><Relationship Id="rId4" Type="http://schemas.openxmlformats.org/officeDocument/2006/relationships/image" Target="../media/image27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31.wmf"/><Relationship Id="rId2" Type="http://schemas.openxmlformats.org/officeDocument/2006/relationships/image" Target="../media/image30.wmf"/><Relationship Id="rId1" Type="http://schemas.openxmlformats.org/officeDocument/2006/relationships/image" Target="../media/image29.wmf"/><Relationship Id="rId6" Type="http://schemas.openxmlformats.org/officeDocument/2006/relationships/image" Target="../media/image34.wmf"/><Relationship Id="rId5" Type="http://schemas.openxmlformats.org/officeDocument/2006/relationships/image" Target="../media/image33.wmf"/><Relationship Id="rId4" Type="http://schemas.openxmlformats.org/officeDocument/2006/relationships/image" Target="../media/image32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s-ES"/>
          </a:p>
        </p:txBody>
      </p:sp>
      <p:sp>
        <p:nvSpPr>
          <p:cNvPr id="6963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s-ES"/>
          </a:p>
        </p:txBody>
      </p:sp>
      <p:sp>
        <p:nvSpPr>
          <p:cNvPr id="6963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6963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</a:p>
        </p:txBody>
      </p:sp>
      <p:sp>
        <p:nvSpPr>
          <p:cNvPr id="6963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s-ES"/>
          </a:p>
        </p:txBody>
      </p:sp>
      <p:sp>
        <p:nvSpPr>
          <p:cNvPr id="6963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E8CA61BB-0589-4595-898F-DBA8DA25EE9E}" type="slidenum">
              <a:rPr lang="es-ES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7169346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s-ES" smtClean="0"/>
              <a:t>Haga clic para modificar el estilo de subtítulo del patrón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E0F4477-E9E0-4636-8923-A97159E697DB}" type="slidenum">
              <a:rPr lang="es-ES"/>
              <a:pPr/>
              <a:t>‹Nº›</a:t>
            </a:fld>
            <a:endParaRPr lang="es-ES"/>
          </a:p>
        </p:txBody>
      </p:sp>
      <p:pic>
        <p:nvPicPr>
          <p:cNvPr id="8" name="Picture 2" descr="Resultado de imagen para lápiz animado"/>
          <p:cNvPicPr>
            <a:picLocks noChangeAspect="1" noChangeArrowheads="1"/>
          </p:cNvPicPr>
          <p:nvPr userDrawn="1"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7539" y="5540937"/>
            <a:ext cx="1117305" cy="13136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6CB6FDF-9DCE-416B-9A10-18D27049ADD0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F7AFEDE-0059-4BEF-8C53-D52F96CA252E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i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6E6C475C-5949-4153-977E-60A19E65C003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ítulo, 1 objeto y 2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contenido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5" name="4 Marcador de contenido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6" name="5 Marcador de fecha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7" name="6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8" name="7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326707BC-CCCF-4C3F-A380-9341F32E62A6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ítulo y 4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 sz="quarter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59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contenido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5" name="4 Marcador de contenido"/>
          <p:cNvSpPr>
            <a:spLocks noGrp="1"/>
          </p:cNvSpPr>
          <p:nvPr>
            <p:ph sz="quarter" idx="3"/>
          </p:nvPr>
        </p:nvSpPr>
        <p:spPr>
          <a:xfrm>
            <a:off x="457200" y="3938588"/>
            <a:ext cx="4038600" cy="2187575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2B27903E-F460-4493-8A2E-31EE6B214581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A51B3E9-B36C-4BF7-B6AB-4C45DA83A4CF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C4E9C15-2B1C-458A-AC75-D1F490B61264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0985B2D-C2E9-4A0A-867E-42D114D52E93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0468864-A9F4-4524-8F5F-A5AD5559F0B6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428A3C4-0072-45C6-8C99-A82772B118EA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68C4E34-A181-4E6E-ABFC-E7716A578274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0C08317-87F1-437B-905D-BC928F01D447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L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B83DA06-491F-4740-A836-D4B3A47331D9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6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dirty="0" smtClean="0"/>
              <a:t>Haga clic para cambiar el estilo de título	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dirty="0" smtClean="0"/>
              <a:t>Haga clic para modificar el estilo de texto del patrón</a:t>
            </a:r>
          </a:p>
          <a:p>
            <a:pPr lvl="1"/>
            <a:r>
              <a:rPr lang="es-ES" dirty="0" smtClean="0"/>
              <a:t>Segundo nivel</a:t>
            </a:r>
          </a:p>
          <a:p>
            <a:pPr lvl="2"/>
            <a:r>
              <a:rPr lang="es-ES" dirty="0" smtClean="0"/>
              <a:t>Tercer nivel</a:t>
            </a:r>
          </a:p>
          <a:p>
            <a:pPr lvl="3"/>
            <a:r>
              <a:rPr lang="es-ES" dirty="0" smtClean="0"/>
              <a:t>Cuarto nivel</a:t>
            </a:r>
          </a:p>
          <a:p>
            <a:pPr lvl="4"/>
            <a:r>
              <a:rPr lang="es-ES" dirty="0" smtClean="0"/>
              <a:t>Quinto nivel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s-E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s-E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82A92F9F-6CBE-4C03-BC45-149A76C6BE2A}" type="slidenum">
              <a:rPr lang="es-ES"/>
              <a:pPr/>
              <a:t>‹Nº›</a:t>
            </a:fld>
            <a:endParaRPr lang="es-ES"/>
          </a:p>
        </p:txBody>
      </p:sp>
      <p:grpSp>
        <p:nvGrpSpPr>
          <p:cNvPr id="7" name="3 Grupo"/>
          <p:cNvGrpSpPr/>
          <p:nvPr userDrawn="1"/>
        </p:nvGrpSpPr>
        <p:grpSpPr>
          <a:xfrm>
            <a:off x="144018" y="116632"/>
            <a:ext cx="3347862" cy="1188000"/>
            <a:chOff x="2" y="6852"/>
            <a:chExt cx="3347862" cy="1188000"/>
          </a:xfrm>
        </p:grpSpPr>
        <p:sp>
          <p:nvSpPr>
            <p:cNvPr id="10" name="4 CuadroTexto"/>
            <p:cNvSpPr txBox="1"/>
            <p:nvPr userDrawn="1"/>
          </p:nvSpPr>
          <p:spPr>
            <a:xfrm>
              <a:off x="1259864" y="44672"/>
              <a:ext cx="2088000" cy="432000"/>
            </a:xfrm>
            <a:prstGeom prst="rect">
              <a:avLst/>
            </a:prstGeom>
            <a:effectLst>
              <a:glow rad="101600">
                <a:schemeClr val="accent4">
                  <a:satMod val="175000"/>
                  <a:alpha val="40000"/>
                </a:schemeClr>
              </a:glow>
              <a:outerShdw blurRad="40000" dist="20000" dir="5400000" rotWithShape="0">
                <a:srgbClr val="000000">
                  <a:alpha val="38000"/>
                </a:srgbClr>
              </a:outerShdw>
            </a:effectLst>
          </p:spPr>
          <p:style>
            <a:lnRef idx="3">
              <a:schemeClr val="lt1"/>
            </a:lnRef>
            <a:fillRef idx="1">
              <a:schemeClr val="dk1"/>
            </a:fillRef>
            <a:effectRef idx="1">
              <a:schemeClr val="dk1"/>
            </a:effectRef>
            <a:fontRef idx="minor">
              <a:schemeClr val="lt1"/>
            </a:fontRef>
          </p:style>
          <p:txBody>
            <a:bodyPr wrap="square" rtlCol="0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s-CL" sz="1200" dirty="0" smtClean="0"/>
                <a:t>Alejandro Susarte Torres</a:t>
              </a:r>
            </a:p>
            <a:p>
              <a:r>
                <a:rPr lang="es-CL" sz="1200" dirty="0" smtClean="0"/>
                <a:t>Profesor de Matemática</a:t>
              </a:r>
              <a:endParaRPr lang="es-ES" sz="1200" dirty="0"/>
            </a:p>
          </p:txBody>
        </p:sp>
        <p:pic>
          <p:nvPicPr>
            <p:cNvPr id="11" name="Picture 4" descr="Resultado de imagen de einstein dibujo"/>
            <p:cNvPicPr>
              <a:picLocks noChangeAspect="1" noChangeArrowheads="1"/>
            </p:cNvPicPr>
            <p:nvPr userDrawn="1"/>
          </p:nvPicPr>
          <p:blipFill>
            <a:blip r:embed="rId1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" y="6852"/>
              <a:ext cx="1202042" cy="11880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pic>
        <p:nvPicPr>
          <p:cNvPr id="8" name="Picture 2" descr="Resultado de imagen para lápiz animado"/>
          <p:cNvPicPr>
            <a:picLocks noChangeAspect="1" noChangeArrowheads="1"/>
          </p:cNvPicPr>
          <p:nvPr userDrawn="1"/>
        </p:nvPicPr>
        <p:blipFill>
          <a:blip r:embed="rId18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7539" y="5571747"/>
            <a:ext cx="1117305" cy="13136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6 CuadroTexto"/>
          <p:cNvSpPr txBox="1"/>
          <p:nvPr userDrawn="1"/>
        </p:nvSpPr>
        <p:spPr>
          <a:xfrm>
            <a:off x="34651" y="6608385"/>
            <a:ext cx="3601246" cy="276999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CL" sz="1200" b="1" dirty="0" smtClean="0"/>
              <a:t>#AprendoDesdeCasa ; #LeGanoAlCoronavirus</a:t>
            </a:r>
            <a:endParaRPr lang="es-ES" sz="1200" b="1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s-C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jpeg"/><Relationship Id="rId4" Type="http://schemas.microsoft.com/office/2007/relationships/hdphoto" Target="../media/hdphoto1.wdp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8.bin"/><Relationship Id="rId13" Type="http://schemas.openxmlformats.org/officeDocument/2006/relationships/oleObject" Target="../embeddings/oleObject31.bin"/><Relationship Id="rId3" Type="http://schemas.openxmlformats.org/officeDocument/2006/relationships/oleObject" Target="../embeddings/oleObject25.bin"/><Relationship Id="rId7" Type="http://schemas.openxmlformats.org/officeDocument/2006/relationships/oleObject" Target="../embeddings/oleObject27.bin"/><Relationship Id="rId12" Type="http://schemas.openxmlformats.org/officeDocument/2006/relationships/image" Target="../media/image32.wmf"/><Relationship Id="rId2" Type="http://schemas.openxmlformats.org/officeDocument/2006/relationships/slideLayout" Target="../slideLayouts/slideLayout4.xml"/><Relationship Id="rId16" Type="http://schemas.openxmlformats.org/officeDocument/2006/relationships/image" Target="../media/image34.wmf"/><Relationship Id="rId1" Type="http://schemas.openxmlformats.org/officeDocument/2006/relationships/vmlDrawing" Target="../drawings/vmlDrawing8.vml"/><Relationship Id="rId6" Type="http://schemas.openxmlformats.org/officeDocument/2006/relationships/image" Target="../media/image30.wmf"/><Relationship Id="rId11" Type="http://schemas.openxmlformats.org/officeDocument/2006/relationships/oleObject" Target="../embeddings/oleObject30.bin"/><Relationship Id="rId5" Type="http://schemas.openxmlformats.org/officeDocument/2006/relationships/oleObject" Target="../embeddings/oleObject26.bin"/><Relationship Id="rId15" Type="http://schemas.openxmlformats.org/officeDocument/2006/relationships/oleObject" Target="../embeddings/oleObject32.bin"/><Relationship Id="rId10" Type="http://schemas.openxmlformats.org/officeDocument/2006/relationships/image" Target="../media/image31.wmf"/><Relationship Id="rId4" Type="http://schemas.openxmlformats.org/officeDocument/2006/relationships/image" Target="../media/image29.wmf"/><Relationship Id="rId9" Type="http://schemas.openxmlformats.org/officeDocument/2006/relationships/oleObject" Target="../embeddings/oleObject29.bin"/><Relationship Id="rId14" Type="http://schemas.openxmlformats.org/officeDocument/2006/relationships/image" Target="../media/image33.w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ayudas-en-matematica.webnode.es/" TargetMode="External"/><Relationship Id="rId2" Type="http://schemas.openxmlformats.org/officeDocument/2006/relationships/hyperlink" Target="mailto:profeasusarte@gmail.com" TargetMode="Externa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5.pn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6.png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7.png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8.pn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8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7.w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wmf"/><Relationship Id="rId13" Type="http://schemas.openxmlformats.org/officeDocument/2006/relationships/image" Target="../media/image13.png"/><Relationship Id="rId3" Type="http://schemas.openxmlformats.org/officeDocument/2006/relationships/oleObject" Target="../embeddings/oleObject3.bin"/><Relationship Id="rId7" Type="http://schemas.openxmlformats.org/officeDocument/2006/relationships/oleObject" Target="../embeddings/oleObject5.bin"/><Relationship Id="rId12" Type="http://schemas.openxmlformats.org/officeDocument/2006/relationships/image" Target="../media/image12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8.wmf"/><Relationship Id="rId11" Type="http://schemas.openxmlformats.org/officeDocument/2006/relationships/oleObject" Target="../embeddings/oleObject7.bin"/><Relationship Id="rId5" Type="http://schemas.openxmlformats.org/officeDocument/2006/relationships/oleObject" Target="../embeddings/oleObject4.bin"/><Relationship Id="rId10" Type="http://schemas.openxmlformats.org/officeDocument/2006/relationships/image" Target="../media/image11.wmf"/><Relationship Id="rId4" Type="http://schemas.openxmlformats.org/officeDocument/2006/relationships/image" Target="../media/image9.wmf"/><Relationship Id="rId9" Type="http://schemas.openxmlformats.org/officeDocument/2006/relationships/oleObject" Target="../embeddings/oleObject6.bin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0.bin"/><Relationship Id="rId3" Type="http://schemas.openxmlformats.org/officeDocument/2006/relationships/image" Target="../media/image16.png"/><Relationship Id="rId7" Type="http://schemas.openxmlformats.org/officeDocument/2006/relationships/image" Target="../media/image8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9.bin"/><Relationship Id="rId5" Type="http://schemas.openxmlformats.org/officeDocument/2006/relationships/image" Target="../media/image13.wmf"/><Relationship Id="rId4" Type="http://schemas.openxmlformats.org/officeDocument/2006/relationships/oleObject" Target="../embeddings/oleObject8.bin"/><Relationship Id="rId9" Type="http://schemas.openxmlformats.org/officeDocument/2006/relationships/image" Target="../media/image14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wmf"/><Relationship Id="rId3" Type="http://schemas.openxmlformats.org/officeDocument/2006/relationships/oleObject" Target="../embeddings/oleObject11.bin"/><Relationship Id="rId7" Type="http://schemas.openxmlformats.org/officeDocument/2006/relationships/oleObject" Target="../embeddings/oleObject13.bin"/><Relationship Id="rId12" Type="http://schemas.openxmlformats.org/officeDocument/2006/relationships/image" Target="../media/image22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6.wmf"/><Relationship Id="rId11" Type="http://schemas.openxmlformats.org/officeDocument/2006/relationships/image" Target="../media/image21.png"/><Relationship Id="rId5" Type="http://schemas.openxmlformats.org/officeDocument/2006/relationships/oleObject" Target="../embeddings/oleObject12.bin"/><Relationship Id="rId10" Type="http://schemas.openxmlformats.org/officeDocument/2006/relationships/image" Target="../media/image18.wmf"/><Relationship Id="rId4" Type="http://schemas.openxmlformats.org/officeDocument/2006/relationships/image" Target="../media/image15.wmf"/><Relationship Id="rId9" Type="http://schemas.openxmlformats.org/officeDocument/2006/relationships/oleObject" Target="../embeddings/oleObject14.bin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wmf"/><Relationship Id="rId3" Type="http://schemas.openxmlformats.org/officeDocument/2006/relationships/oleObject" Target="../embeddings/oleObject15.bin"/><Relationship Id="rId7" Type="http://schemas.openxmlformats.org/officeDocument/2006/relationships/oleObject" Target="../embeddings/oleObject1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20.wmf"/><Relationship Id="rId11" Type="http://schemas.openxmlformats.org/officeDocument/2006/relationships/image" Target="../media/image28.png"/><Relationship Id="rId5" Type="http://schemas.openxmlformats.org/officeDocument/2006/relationships/oleObject" Target="../embeddings/oleObject16.bin"/><Relationship Id="rId10" Type="http://schemas.openxmlformats.org/officeDocument/2006/relationships/image" Target="../media/image27.png"/><Relationship Id="rId4" Type="http://schemas.openxmlformats.org/officeDocument/2006/relationships/image" Target="../media/image19.wmf"/><Relationship Id="rId9" Type="http://schemas.openxmlformats.org/officeDocument/2006/relationships/image" Target="../media/image26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32.png"/><Relationship Id="rId3" Type="http://schemas.openxmlformats.org/officeDocument/2006/relationships/oleObject" Target="../embeddings/oleObject18.bin"/><Relationship Id="rId7" Type="http://schemas.openxmlformats.org/officeDocument/2006/relationships/image" Target="../media/image31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23.wmf"/><Relationship Id="rId5" Type="http://schemas.openxmlformats.org/officeDocument/2006/relationships/oleObject" Target="../embeddings/oleObject19.bin"/><Relationship Id="rId4" Type="http://schemas.openxmlformats.org/officeDocument/2006/relationships/image" Target="../media/image22.wmf"/><Relationship Id="rId9" Type="http://schemas.openxmlformats.org/officeDocument/2006/relationships/image" Target="../media/image33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6.wmf"/><Relationship Id="rId3" Type="http://schemas.openxmlformats.org/officeDocument/2006/relationships/oleObject" Target="../embeddings/oleObject20.bin"/><Relationship Id="rId7" Type="http://schemas.openxmlformats.org/officeDocument/2006/relationships/oleObject" Target="../embeddings/oleObject22.bin"/><Relationship Id="rId12" Type="http://schemas.openxmlformats.org/officeDocument/2006/relationships/image" Target="../media/image28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25.wmf"/><Relationship Id="rId11" Type="http://schemas.openxmlformats.org/officeDocument/2006/relationships/oleObject" Target="../embeddings/oleObject24.bin"/><Relationship Id="rId5" Type="http://schemas.openxmlformats.org/officeDocument/2006/relationships/oleObject" Target="../embeddings/oleObject21.bin"/><Relationship Id="rId10" Type="http://schemas.openxmlformats.org/officeDocument/2006/relationships/image" Target="../media/image27.wmf"/><Relationship Id="rId4" Type="http://schemas.openxmlformats.org/officeDocument/2006/relationships/image" Target="../media/image24.wmf"/><Relationship Id="rId9" Type="http://schemas.openxmlformats.org/officeDocument/2006/relationships/oleObject" Target="../embeddings/oleObject23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2"/>
          <p:cNvSpPr txBox="1">
            <a:spLocks noChangeArrowheads="1"/>
          </p:cNvSpPr>
          <p:nvPr/>
        </p:nvSpPr>
        <p:spPr bwMode="auto">
          <a:xfrm>
            <a:off x="1043608" y="890290"/>
            <a:ext cx="7129463" cy="1098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s-ES_tradnl" sz="6600" b="1" cap="small" spc="30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Logaritmos</a:t>
            </a:r>
            <a:endParaRPr lang="es-ES" sz="6600" b="1" cap="small" spc="30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pic>
        <p:nvPicPr>
          <p:cNvPr id="6" name="3 Imagen" descr="estudiante.gif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96093" y="1585913"/>
            <a:ext cx="1595438" cy="2749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6 Imagen" descr="matemática-básica.gif"/>
          <p:cNvPicPr>
            <a:picLocks noChangeAspect="1"/>
          </p:cNvPicPr>
          <p:nvPr/>
        </p:nvPicPr>
        <p:blipFill>
          <a:blip r:embed="rId3" cstate="print">
            <a:clrChange>
              <a:clrFrom>
                <a:srgbClr val="CC0000"/>
              </a:clrFrom>
              <a:clrTo>
                <a:srgbClr val="CC0000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artisticTexturizer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5868144" y="2174726"/>
            <a:ext cx="2857500" cy="2838450"/>
          </a:xfrm>
          <a:prstGeom prst="rect">
            <a:avLst/>
          </a:prstGeom>
        </p:spPr>
      </p:pic>
      <p:pic>
        <p:nvPicPr>
          <p:cNvPr id="10242" name="Picture 2" descr="HONORIANO MATEMÁTICA: LOGARITMOS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AFEFD"/>
              </a:clrFrom>
              <a:clrTo>
                <a:srgbClr val="FAFEFD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9792" y="2757263"/>
            <a:ext cx="2276475" cy="304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3" name="1 Título"/>
          <p:cNvSpPr>
            <a:spLocks noGrp="1"/>
          </p:cNvSpPr>
          <p:nvPr>
            <p:ph type="title"/>
          </p:nvPr>
        </p:nvSpPr>
        <p:spPr>
          <a:xfrm>
            <a:off x="-252536" y="332656"/>
            <a:ext cx="5832648" cy="792088"/>
          </a:xfrm>
        </p:spPr>
        <p:txBody>
          <a:bodyPr/>
          <a:lstStyle/>
          <a:p>
            <a:pPr eaLnBrk="1" hangingPunct="1"/>
            <a:r>
              <a:rPr lang="es-ES_tradnl" sz="2800" b="1" i="1" u="sng" dirty="0" smtClean="0"/>
              <a:t>Conceptos sobre logaritmos</a:t>
            </a:r>
            <a:endParaRPr lang="es-ES" sz="3200" b="1" i="1" u="sng" dirty="0" smtClean="0"/>
          </a:p>
        </p:txBody>
      </p:sp>
      <p:sp>
        <p:nvSpPr>
          <p:cNvPr id="1034" name="2 Marcador de contenido"/>
          <p:cNvSpPr>
            <a:spLocks noGrp="1"/>
          </p:cNvSpPr>
          <p:nvPr>
            <p:ph sz="half" idx="1"/>
          </p:nvPr>
        </p:nvSpPr>
        <p:spPr>
          <a:xfrm>
            <a:off x="817760" y="1412776"/>
            <a:ext cx="7786688" cy="4714875"/>
          </a:xfrm>
        </p:spPr>
        <p:txBody>
          <a:bodyPr/>
          <a:lstStyle/>
          <a:p>
            <a:pPr eaLnBrk="1" hangingPunct="1"/>
            <a:r>
              <a:rPr lang="es-ES_tradnl" sz="2400" dirty="0" smtClean="0"/>
              <a:t>El logaritmo es un exponente y puede se </a:t>
            </a:r>
            <a:r>
              <a:rPr lang="es-ES_tradnl" sz="2400" b="1" u="sng" dirty="0" smtClean="0"/>
              <a:t>cualquier</a:t>
            </a:r>
            <a:r>
              <a:rPr lang="es-ES_tradnl" sz="2400" dirty="0" smtClean="0"/>
              <a:t> número real.</a:t>
            </a:r>
          </a:p>
          <a:p>
            <a:pPr eaLnBrk="1" hangingPunct="1">
              <a:buFontTx/>
              <a:buNone/>
            </a:pPr>
            <a:endParaRPr lang="es-ES_tradnl" sz="2400" dirty="0" smtClean="0"/>
          </a:p>
          <a:p>
            <a:pPr eaLnBrk="1" hangingPunct="1">
              <a:buFontTx/>
              <a:buNone/>
            </a:pPr>
            <a:endParaRPr lang="es-ES_tradnl" sz="2400" dirty="0" smtClean="0"/>
          </a:p>
          <a:p>
            <a:pPr eaLnBrk="1" hangingPunct="1"/>
            <a:r>
              <a:rPr lang="es-ES_tradnl" sz="2400" dirty="0" smtClean="0"/>
              <a:t>Sólo tienen logaritmo los números reales positivos.</a:t>
            </a:r>
          </a:p>
          <a:p>
            <a:pPr eaLnBrk="1" hangingPunct="1">
              <a:buFontTx/>
              <a:buNone/>
            </a:pPr>
            <a:endParaRPr lang="es-ES_tradnl" sz="2400" dirty="0" smtClean="0"/>
          </a:p>
          <a:p>
            <a:pPr eaLnBrk="1" hangingPunct="1">
              <a:buFontTx/>
              <a:buNone/>
            </a:pPr>
            <a:endParaRPr lang="es-ES_tradnl" sz="2400" dirty="0" smtClean="0"/>
          </a:p>
          <a:p>
            <a:pPr eaLnBrk="1" hangingPunct="1"/>
            <a:r>
              <a:rPr lang="es-ES_tradnl" sz="2400" dirty="0" smtClean="0"/>
              <a:t>La base de los logaritmos puede ser un número real positivo y diferente de 1.</a:t>
            </a:r>
          </a:p>
          <a:p>
            <a:pPr eaLnBrk="1" hangingPunct="1"/>
            <a:endParaRPr lang="es-ES" sz="2400" dirty="0" smtClean="0"/>
          </a:p>
        </p:txBody>
      </p:sp>
      <p:grpSp>
        <p:nvGrpSpPr>
          <p:cNvPr id="2" name="45 Grupo"/>
          <p:cNvGrpSpPr>
            <a:grpSpLocks/>
          </p:cNvGrpSpPr>
          <p:nvPr/>
        </p:nvGrpSpPr>
        <p:grpSpPr bwMode="auto">
          <a:xfrm>
            <a:off x="960635" y="3770214"/>
            <a:ext cx="3929063" cy="722312"/>
            <a:chOff x="1071538" y="2706215"/>
            <a:chExt cx="3929090" cy="722785"/>
          </a:xfrm>
        </p:grpSpPr>
        <p:cxnSp>
          <p:nvCxnSpPr>
            <p:cNvPr id="11" name="10 Conector recto"/>
            <p:cNvCxnSpPr/>
            <p:nvPr/>
          </p:nvCxnSpPr>
          <p:spPr>
            <a:xfrm rot="5400000">
              <a:off x="2893092" y="2813487"/>
              <a:ext cx="357421" cy="142876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5 Conector recto de flecha"/>
            <p:cNvCxnSpPr/>
            <p:nvPr/>
          </p:nvCxnSpPr>
          <p:spPr>
            <a:xfrm>
              <a:off x="1071538" y="2920667"/>
              <a:ext cx="3929090" cy="1589"/>
            </a:xfrm>
            <a:prstGeom prst="straightConnector1">
              <a:avLst/>
            </a:prstGeom>
            <a:ln w="38100">
              <a:solidFill>
                <a:schemeClr val="accent6">
                  <a:lumMod val="50000"/>
                </a:schemeClr>
              </a:solidFill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7 Conector recto"/>
            <p:cNvCxnSpPr/>
            <p:nvPr/>
          </p:nvCxnSpPr>
          <p:spPr>
            <a:xfrm rot="5400000">
              <a:off x="2786003" y="2919080"/>
              <a:ext cx="142969" cy="3175"/>
            </a:xfrm>
            <a:prstGeom prst="line">
              <a:avLst/>
            </a:prstGeom>
            <a:ln w="38100">
              <a:solidFill>
                <a:schemeClr val="accent6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" name="8 Elipse"/>
            <p:cNvSpPr/>
            <p:nvPr/>
          </p:nvSpPr>
          <p:spPr>
            <a:xfrm>
              <a:off x="2714612" y="2706215"/>
              <a:ext cx="285752" cy="357421"/>
            </a:xfrm>
            <a:prstGeom prst="ellipse">
              <a:avLst/>
            </a:prstGeom>
            <a:noFill/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/>
            </a:p>
          </p:txBody>
        </p:sp>
        <p:cxnSp>
          <p:nvCxnSpPr>
            <p:cNvPr id="12" name="11 Conector recto"/>
            <p:cNvCxnSpPr/>
            <p:nvPr/>
          </p:nvCxnSpPr>
          <p:spPr>
            <a:xfrm rot="5400000">
              <a:off x="3045493" y="2813487"/>
              <a:ext cx="357421" cy="142876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12 Conector recto"/>
            <p:cNvCxnSpPr/>
            <p:nvPr/>
          </p:nvCxnSpPr>
          <p:spPr>
            <a:xfrm rot="5400000">
              <a:off x="3250281" y="2813487"/>
              <a:ext cx="357421" cy="142876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13 Conector recto"/>
            <p:cNvCxnSpPr/>
            <p:nvPr/>
          </p:nvCxnSpPr>
          <p:spPr>
            <a:xfrm rot="5400000">
              <a:off x="3464596" y="2813487"/>
              <a:ext cx="357421" cy="142876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14 Conector recto"/>
            <p:cNvCxnSpPr/>
            <p:nvPr/>
          </p:nvCxnSpPr>
          <p:spPr>
            <a:xfrm rot="5400000">
              <a:off x="3678909" y="2813487"/>
              <a:ext cx="357421" cy="142876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15 Conector recto"/>
            <p:cNvCxnSpPr/>
            <p:nvPr/>
          </p:nvCxnSpPr>
          <p:spPr>
            <a:xfrm rot="5400000">
              <a:off x="3893224" y="2813487"/>
              <a:ext cx="357421" cy="142876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16 Conector recto"/>
            <p:cNvCxnSpPr/>
            <p:nvPr/>
          </p:nvCxnSpPr>
          <p:spPr>
            <a:xfrm rot="5400000">
              <a:off x="4107537" y="2813487"/>
              <a:ext cx="357421" cy="142876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17 Conector recto"/>
            <p:cNvCxnSpPr/>
            <p:nvPr/>
          </p:nvCxnSpPr>
          <p:spPr>
            <a:xfrm rot="5400000">
              <a:off x="4321852" y="2813487"/>
              <a:ext cx="357421" cy="142876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18 Conector recto"/>
            <p:cNvCxnSpPr/>
            <p:nvPr/>
          </p:nvCxnSpPr>
          <p:spPr>
            <a:xfrm rot="5400000">
              <a:off x="4536165" y="2813487"/>
              <a:ext cx="357421" cy="142876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19 Conector recto"/>
            <p:cNvCxnSpPr/>
            <p:nvPr/>
          </p:nvCxnSpPr>
          <p:spPr>
            <a:xfrm rot="5400000">
              <a:off x="4679041" y="2813487"/>
              <a:ext cx="357421" cy="142876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aphicFrame>
          <p:nvGraphicFramePr>
            <p:cNvPr id="1032" name="Object 2"/>
            <p:cNvGraphicFramePr>
              <a:graphicFrameLocks noChangeAspect="1"/>
            </p:cNvGraphicFramePr>
            <p:nvPr/>
          </p:nvGraphicFramePr>
          <p:xfrm>
            <a:off x="2714612" y="2991967"/>
            <a:ext cx="412752" cy="43703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212" name="Equation" r:id="rId3" imgW="126720" imgH="177480" progId="Equation.DSMT4">
                    <p:embed/>
                  </p:oleObj>
                </mc:Choice>
                <mc:Fallback>
                  <p:oleObj name="Equation" r:id="rId3" imgW="126720" imgH="177480" progId="Equation.DSMT4">
                    <p:embed/>
                    <p:pic>
                      <p:nvPicPr>
                        <p:cNvPr id="0" name="Object 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714612" y="2991967"/>
                          <a:ext cx="412752" cy="437033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3" name="47 Grupo"/>
          <p:cNvGrpSpPr>
            <a:grpSpLocks/>
          </p:cNvGrpSpPr>
          <p:nvPr/>
        </p:nvGrpSpPr>
        <p:grpSpPr bwMode="auto">
          <a:xfrm>
            <a:off x="1032073" y="5333901"/>
            <a:ext cx="3929062" cy="722313"/>
            <a:chOff x="1071538" y="4089423"/>
            <a:chExt cx="3929090" cy="722314"/>
          </a:xfrm>
        </p:grpSpPr>
        <p:cxnSp>
          <p:nvCxnSpPr>
            <p:cNvPr id="23" name="22 Conector recto de flecha"/>
            <p:cNvCxnSpPr/>
            <p:nvPr/>
          </p:nvCxnSpPr>
          <p:spPr>
            <a:xfrm>
              <a:off x="1071538" y="4303736"/>
              <a:ext cx="3929090" cy="1587"/>
            </a:xfrm>
            <a:prstGeom prst="straightConnector1">
              <a:avLst/>
            </a:prstGeom>
            <a:ln w="38100">
              <a:solidFill>
                <a:schemeClr val="accent6">
                  <a:lumMod val="50000"/>
                </a:schemeClr>
              </a:solidFill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23 Conector recto"/>
            <p:cNvCxnSpPr/>
            <p:nvPr/>
          </p:nvCxnSpPr>
          <p:spPr>
            <a:xfrm rot="5400000">
              <a:off x="2786051" y="4303736"/>
              <a:ext cx="142875" cy="3175"/>
            </a:xfrm>
            <a:prstGeom prst="line">
              <a:avLst/>
            </a:prstGeom>
            <a:ln w="38100">
              <a:solidFill>
                <a:schemeClr val="accent6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24 Elipse"/>
            <p:cNvSpPr/>
            <p:nvPr/>
          </p:nvSpPr>
          <p:spPr>
            <a:xfrm>
              <a:off x="2714612" y="4089423"/>
              <a:ext cx="285752" cy="357188"/>
            </a:xfrm>
            <a:prstGeom prst="ellipse">
              <a:avLst/>
            </a:prstGeom>
            <a:noFill/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/>
            </a:p>
          </p:txBody>
        </p:sp>
        <p:cxnSp>
          <p:nvCxnSpPr>
            <p:cNvPr id="26" name="25 Conector recto"/>
            <p:cNvCxnSpPr/>
            <p:nvPr/>
          </p:nvCxnSpPr>
          <p:spPr>
            <a:xfrm rot="5400000">
              <a:off x="3045609" y="4196579"/>
              <a:ext cx="357188" cy="142876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26 Conector recto"/>
            <p:cNvCxnSpPr/>
            <p:nvPr/>
          </p:nvCxnSpPr>
          <p:spPr>
            <a:xfrm rot="5400000">
              <a:off x="3250399" y="4196579"/>
              <a:ext cx="357188" cy="142876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27 Conector recto"/>
            <p:cNvCxnSpPr/>
            <p:nvPr/>
          </p:nvCxnSpPr>
          <p:spPr>
            <a:xfrm rot="5400000">
              <a:off x="3464712" y="4196579"/>
              <a:ext cx="357188" cy="142876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28 Conector recto"/>
            <p:cNvCxnSpPr/>
            <p:nvPr/>
          </p:nvCxnSpPr>
          <p:spPr>
            <a:xfrm rot="5400000">
              <a:off x="3679027" y="4196579"/>
              <a:ext cx="357188" cy="142876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29 Conector recto"/>
            <p:cNvCxnSpPr/>
            <p:nvPr/>
          </p:nvCxnSpPr>
          <p:spPr>
            <a:xfrm rot="5400000">
              <a:off x="3893340" y="4196579"/>
              <a:ext cx="357188" cy="142876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30 Conector recto"/>
            <p:cNvCxnSpPr/>
            <p:nvPr/>
          </p:nvCxnSpPr>
          <p:spPr>
            <a:xfrm rot="5400000">
              <a:off x="4107655" y="4196579"/>
              <a:ext cx="357188" cy="142876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31 Conector recto"/>
            <p:cNvCxnSpPr/>
            <p:nvPr/>
          </p:nvCxnSpPr>
          <p:spPr>
            <a:xfrm rot="5400000">
              <a:off x="4321968" y="4196579"/>
              <a:ext cx="357188" cy="142876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32 Conector recto"/>
            <p:cNvCxnSpPr/>
            <p:nvPr/>
          </p:nvCxnSpPr>
          <p:spPr>
            <a:xfrm rot="5400000">
              <a:off x="4536283" y="4196579"/>
              <a:ext cx="357188" cy="142876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33 Conector recto"/>
            <p:cNvCxnSpPr/>
            <p:nvPr/>
          </p:nvCxnSpPr>
          <p:spPr>
            <a:xfrm rot="5400000">
              <a:off x="4679159" y="4196579"/>
              <a:ext cx="357188" cy="142876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5" name="34 Elipse"/>
            <p:cNvSpPr/>
            <p:nvPr/>
          </p:nvSpPr>
          <p:spPr>
            <a:xfrm>
              <a:off x="2000232" y="4089423"/>
              <a:ext cx="285752" cy="357188"/>
            </a:xfrm>
            <a:prstGeom prst="ellipse">
              <a:avLst/>
            </a:prstGeom>
            <a:noFill/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/>
            </a:p>
          </p:txBody>
        </p:sp>
        <p:cxnSp>
          <p:nvCxnSpPr>
            <p:cNvPr id="36" name="35 Conector recto"/>
            <p:cNvCxnSpPr/>
            <p:nvPr/>
          </p:nvCxnSpPr>
          <p:spPr>
            <a:xfrm rot="5400000">
              <a:off x="2072464" y="4302942"/>
              <a:ext cx="142875" cy="1588"/>
            </a:xfrm>
            <a:prstGeom prst="line">
              <a:avLst/>
            </a:prstGeom>
            <a:ln w="38100">
              <a:solidFill>
                <a:schemeClr val="accent6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36 Conector recto"/>
            <p:cNvCxnSpPr/>
            <p:nvPr/>
          </p:nvCxnSpPr>
          <p:spPr>
            <a:xfrm rot="5400000">
              <a:off x="2250266" y="4196579"/>
              <a:ext cx="357188" cy="142876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37 Conector recto"/>
            <p:cNvCxnSpPr/>
            <p:nvPr/>
          </p:nvCxnSpPr>
          <p:spPr>
            <a:xfrm rot="5400000">
              <a:off x="2393142" y="4196579"/>
              <a:ext cx="357188" cy="142876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aphicFrame>
          <p:nvGraphicFramePr>
            <p:cNvPr id="1030" name="Object 5"/>
            <p:cNvGraphicFramePr>
              <a:graphicFrameLocks noChangeAspect="1"/>
            </p:cNvGraphicFramePr>
            <p:nvPr/>
          </p:nvGraphicFramePr>
          <p:xfrm>
            <a:off x="2786050" y="4397403"/>
            <a:ext cx="288925" cy="4064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213" name="Equation" r:id="rId5" imgW="88560" imgH="164880" progId="Equation.DSMT4">
                    <p:embed/>
                  </p:oleObj>
                </mc:Choice>
                <mc:Fallback>
                  <p:oleObj name="Equation" r:id="rId5" imgW="88560" imgH="164880" progId="Equation.DSMT4">
                    <p:embed/>
                    <p:pic>
                      <p:nvPicPr>
                        <p:cNvPr id="0" name="Object 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786050" y="4397403"/>
                          <a:ext cx="288925" cy="40640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031" name="Object 6"/>
            <p:cNvGraphicFramePr>
              <a:graphicFrameLocks noChangeAspect="1"/>
            </p:cNvGraphicFramePr>
            <p:nvPr/>
          </p:nvGraphicFramePr>
          <p:xfrm>
            <a:off x="2000232" y="4375175"/>
            <a:ext cx="412750" cy="43656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214" name="Equation" r:id="rId7" imgW="126720" imgH="177480" progId="Equation.DSMT4">
                    <p:embed/>
                  </p:oleObj>
                </mc:Choice>
                <mc:Fallback>
                  <p:oleObj name="Equation" r:id="rId7" imgW="126720" imgH="177480" progId="Equation.DSMT4">
                    <p:embed/>
                    <p:pic>
                      <p:nvPicPr>
                        <p:cNvPr id="0" name="Object 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000232" y="4375175"/>
                          <a:ext cx="412750" cy="436562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4" name="71 Grupo"/>
          <p:cNvGrpSpPr>
            <a:grpSpLocks/>
          </p:cNvGrpSpPr>
          <p:nvPr/>
        </p:nvGrpSpPr>
        <p:grpSpPr bwMode="auto">
          <a:xfrm>
            <a:off x="960635" y="2333526"/>
            <a:ext cx="3929063" cy="722313"/>
            <a:chOff x="1509690" y="5563735"/>
            <a:chExt cx="3929090" cy="722785"/>
          </a:xfrm>
        </p:grpSpPr>
        <p:cxnSp>
          <p:nvCxnSpPr>
            <p:cNvPr id="50" name="49 Conector recto"/>
            <p:cNvCxnSpPr/>
            <p:nvPr/>
          </p:nvCxnSpPr>
          <p:spPr>
            <a:xfrm rot="5400000">
              <a:off x="3331244" y="5671007"/>
              <a:ext cx="357421" cy="142876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50 Conector recto de flecha"/>
            <p:cNvCxnSpPr/>
            <p:nvPr/>
          </p:nvCxnSpPr>
          <p:spPr>
            <a:xfrm>
              <a:off x="1509690" y="5778188"/>
              <a:ext cx="3929090" cy="1588"/>
            </a:xfrm>
            <a:prstGeom prst="straightConnector1">
              <a:avLst/>
            </a:prstGeom>
            <a:ln w="38100">
              <a:solidFill>
                <a:schemeClr val="accent6">
                  <a:lumMod val="50000"/>
                </a:schemeClr>
              </a:solidFill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53 Conector recto"/>
            <p:cNvCxnSpPr/>
            <p:nvPr/>
          </p:nvCxnSpPr>
          <p:spPr>
            <a:xfrm rot="5400000">
              <a:off x="3483645" y="5671007"/>
              <a:ext cx="357421" cy="142876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54 Conector recto"/>
            <p:cNvCxnSpPr/>
            <p:nvPr/>
          </p:nvCxnSpPr>
          <p:spPr>
            <a:xfrm rot="5400000">
              <a:off x="3688433" y="5671007"/>
              <a:ext cx="357421" cy="142876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55 Conector recto"/>
            <p:cNvCxnSpPr/>
            <p:nvPr/>
          </p:nvCxnSpPr>
          <p:spPr>
            <a:xfrm rot="5400000">
              <a:off x="3902748" y="5671007"/>
              <a:ext cx="357421" cy="142876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56 Conector recto"/>
            <p:cNvCxnSpPr/>
            <p:nvPr/>
          </p:nvCxnSpPr>
          <p:spPr>
            <a:xfrm rot="5400000">
              <a:off x="4117061" y="5671007"/>
              <a:ext cx="357421" cy="142876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57 Conector recto"/>
            <p:cNvCxnSpPr/>
            <p:nvPr/>
          </p:nvCxnSpPr>
          <p:spPr>
            <a:xfrm rot="5400000">
              <a:off x="4331376" y="5671007"/>
              <a:ext cx="357421" cy="142876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58 Conector recto"/>
            <p:cNvCxnSpPr/>
            <p:nvPr/>
          </p:nvCxnSpPr>
          <p:spPr>
            <a:xfrm rot="5400000">
              <a:off x="4545689" y="5671007"/>
              <a:ext cx="357421" cy="142876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59 Conector recto"/>
            <p:cNvCxnSpPr/>
            <p:nvPr/>
          </p:nvCxnSpPr>
          <p:spPr>
            <a:xfrm rot="5400000">
              <a:off x="4760004" y="5671007"/>
              <a:ext cx="357421" cy="142876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60 Conector recto"/>
            <p:cNvCxnSpPr/>
            <p:nvPr/>
          </p:nvCxnSpPr>
          <p:spPr>
            <a:xfrm rot="5400000">
              <a:off x="4974317" y="5671007"/>
              <a:ext cx="357421" cy="142876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61 Conector recto"/>
            <p:cNvCxnSpPr/>
            <p:nvPr/>
          </p:nvCxnSpPr>
          <p:spPr>
            <a:xfrm rot="5400000">
              <a:off x="5117193" y="5671007"/>
              <a:ext cx="357421" cy="142876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aphicFrame>
          <p:nvGraphicFramePr>
            <p:cNvPr id="1029" name="Object 7"/>
            <p:cNvGraphicFramePr>
              <a:graphicFrameLocks noChangeAspect="1"/>
            </p:cNvGraphicFramePr>
            <p:nvPr/>
          </p:nvGraphicFramePr>
          <p:xfrm>
            <a:off x="3152764" y="5849487"/>
            <a:ext cx="412752" cy="43703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215" name="Equation" r:id="rId8" imgW="126720" imgH="177480" progId="Equation.DSMT4">
                    <p:embed/>
                  </p:oleObj>
                </mc:Choice>
                <mc:Fallback>
                  <p:oleObj name="Equation" r:id="rId8" imgW="126720" imgH="177480" progId="Equation.DSMT4">
                    <p:embed/>
                    <p:pic>
                      <p:nvPicPr>
                        <p:cNvPr id="0" name="Object 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152764" y="5849487"/>
                          <a:ext cx="412752" cy="437033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cxnSp>
          <p:nvCxnSpPr>
            <p:cNvPr id="64" name="63 Conector recto"/>
            <p:cNvCxnSpPr/>
            <p:nvPr/>
          </p:nvCxnSpPr>
          <p:spPr>
            <a:xfrm rot="5400000">
              <a:off x="2893091" y="5678950"/>
              <a:ext cx="357420" cy="142876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64 Conector recto"/>
            <p:cNvCxnSpPr/>
            <p:nvPr/>
          </p:nvCxnSpPr>
          <p:spPr>
            <a:xfrm rot="5400000">
              <a:off x="2678777" y="5678950"/>
              <a:ext cx="357420" cy="142876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65 Conector recto"/>
            <p:cNvCxnSpPr/>
            <p:nvPr/>
          </p:nvCxnSpPr>
          <p:spPr>
            <a:xfrm rot="5400000">
              <a:off x="2464463" y="5678950"/>
              <a:ext cx="357420" cy="142876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66 Conector recto"/>
            <p:cNvCxnSpPr/>
            <p:nvPr/>
          </p:nvCxnSpPr>
          <p:spPr>
            <a:xfrm rot="5400000">
              <a:off x="2250149" y="5678950"/>
              <a:ext cx="357420" cy="142876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67 Conector recto"/>
            <p:cNvCxnSpPr/>
            <p:nvPr/>
          </p:nvCxnSpPr>
          <p:spPr>
            <a:xfrm rot="5400000">
              <a:off x="2035835" y="5678950"/>
              <a:ext cx="357420" cy="142876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68 Conector recto"/>
            <p:cNvCxnSpPr/>
            <p:nvPr/>
          </p:nvCxnSpPr>
          <p:spPr>
            <a:xfrm rot="5400000">
              <a:off x="1821521" y="5678950"/>
              <a:ext cx="357420" cy="142876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69 Conector recto"/>
            <p:cNvCxnSpPr/>
            <p:nvPr/>
          </p:nvCxnSpPr>
          <p:spPr>
            <a:xfrm rot="5400000">
              <a:off x="1607207" y="5678950"/>
              <a:ext cx="357420" cy="142876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70 Conector recto"/>
            <p:cNvCxnSpPr/>
            <p:nvPr/>
          </p:nvCxnSpPr>
          <p:spPr>
            <a:xfrm rot="5400000">
              <a:off x="3107405" y="5678950"/>
              <a:ext cx="357420" cy="142876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1027" name="Object 8"/>
          <p:cNvGraphicFramePr>
            <a:graphicFrameLocks noChangeAspect="1"/>
          </p:cNvGraphicFramePr>
          <p:nvPr/>
        </p:nvGraphicFramePr>
        <p:xfrm>
          <a:off x="6181923" y="3730526"/>
          <a:ext cx="1279525" cy="436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16" name="Equation" r:id="rId9" imgW="393480" imgH="177480" progId="Equation.DSMT4">
                  <p:embed/>
                </p:oleObj>
              </mc:Choice>
              <mc:Fallback>
                <p:oleObj name="Equation" r:id="rId9" imgW="393480" imgH="17748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81923" y="3730526"/>
                        <a:ext cx="1279525" cy="4365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8" name="Object 9"/>
          <p:cNvGraphicFramePr>
            <a:graphicFrameLocks noChangeAspect="1"/>
          </p:cNvGraphicFramePr>
          <p:nvPr/>
        </p:nvGraphicFramePr>
        <p:xfrm>
          <a:off x="5759648" y="5270401"/>
          <a:ext cx="2559050" cy="500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17" name="Equation" r:id="rId11" imgW="787320" imgH="203040" progId="Equation.DSMT4">
                  <p:embed/>
                </p:oleObj>
              </mc:Choice>
              <mc:Fallback>
                <p:oleObj name="Equation" r:id="rId11" imgW="787320" imgH="20304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59648" y="5270401"/>
                        <a:ext cx="2559050" cy="5000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3" name="Object 9"/>
          <p:cNvGraphicFramePr>
            <a:graphicFrameLocks noChangeAspect="1"/>
          </p:cNvGraphicFramePr>
          <p:nvPr/>
        </p:nvGraphicFramePr>
        <p:xfrm>
          <a:off x="5342954" y="111125"/>
          <a:ext cx="3765550" cy="1255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18" name="Ecuación" r:id="rId13" imgW="685800" imgH="228600" progId="Equation.3">
                  <p:embed/>
                </p:oleObj>
              </mc:Choice>
              <mc:Fallback>
                <p:oleObj name="Ecuación" r:id="rId13" imgW="685800" imgH="228600" progId="Equation.3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42954" y="111125"/>
                        <a:ext cx="3765550" cy="12557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5" name="Object 11"/>
          <p:cNvGraphicFramePr>
            <a:graphicFrameLocks noChangeAspect="1"/>
          </p:cNvGraphicFramePr>
          <p:nvPr/>
        </p:nvGraphicFramePr>
        <p:xfrm>
          <a:off x="5292080" y="2348880"/>
          <a:ext cx="3315345" cy="58312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19" name="Ecuación" r:id="rId15" imgW="1155600" imgH="203040" progId="Equation.3">
                  <p:embed/>
                </p:oleObj>
              </mc:Choice>
              <mc:Fallback>
                <p:oleObj name="Ecuación" r:id="rId15" imgW="1155600" imgH="203040" progId="Equation.3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92080" y="2348880"/>
                        <a:ext cx="3315345" cy="58312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1052736"/>
            <a:ext cx="8229600" cy="1844824"/>
          </a:xfrm>
        </p:spPr>
        <p:txBody>
          <a:bodyPr/>
          <a:lstStyle/>
          <a:p>
            <a:r>
              <a:rPr lang="es-CL" sz="9600" dirty="0" smtClean="0"/>
              <a:t>Ejercicios</a:t>
            </a:r>
            <a:endParaRPr lang="es-CL" sz="9600" dirty="0"/>
          </a:p>
        </p:txBody>
      </p:sp>
      <p:sp>
        <p:nvSpPr>
          <p:cNvPr id="3" name="2 CuadroTexto"/>
          <p:cNvSpPr txBox="1"/>
          <p:nvPr/>
        </p:nvSpPr>
        <p:spPr>
          <a:xfrm>
            <a:off x="288032" y="3068960"/>
            <a:ext cx="889248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2400" smtClean="0"/>
              <a:t>Deben entregar </a:t>
            </a:r>
            <a:r>
              <a:rPr lang="es-CL" sz="2400" dirty="0" smtClean="0"/>
              <a:t>los siguientes ejercicios resueltos al correo del profesor.</a:t>
            </a:r>
          </a:p>
          <a:p>
            <a:endParaRPr lang="es-CL" sz="2400" dirty="0"/>
          </a:p>
          <a:p>
            <a:r>
              <a:rPr lang="es-CL" sz="2400" dirty="0" smtClean="0"/>
              <a:t>Correo Profe:  </a:t>
            </a:r>
            <a:r>
              <a:rPr lang="es-CL" sz="2400" dirty="0" smtClean="0">
                <a:hlinkClick r:id="rId2"/>
              </a:rPr>
              <a:t>profeasusarte@gmail.com</a:t>
            </a:r>
            <a:endParaRPr lang="es-CL" sz="2400" dirty="0" smtClean="0"/>
          </a:p>
          <a:p>
            <a:r>
              <a:rPr lang="es-CL" sz="2400" dirty="0" smtClean="0"/>
              <a:t>En la página web </a:t>
            </a:r>
            <a:r>
              <a:rPr lang="es-ES" sz="2400" dirty="0">
                <a:hlinkClick r:id="rId3"/>
              </a:rPr>
              <a:t>https://ayudas-en-matematica.webnode.es/</a:t>
            </a:r>
            <a:r>
              <a:rPr lang="es-CL" sz="2400" dirty="0" smtClean="0"/>
              <a:t>   pueden encontrar material de apoyo para este contenido.</a:t>
            </a:r>
          </a:p>
          <a:p>
            <a:endParaRPr lang="es-CL" sz="2400" dirty="0"/>
          </a:p>
          <a:p>
            <a:r>
              <a:rPr lang="es-CL" sz="2400" dirty="0" smtClean="0"/>
              <a:t>Fecha Entrega: Miércoles 08 de Abril de 2020.</a:t>
            </a:r>
            <a:endParaRPr lang="es-E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899592" y="0"/>
            <a:ext cx="8229600" cy="836712"/>
          </a:xfrm>
        </p:spPr>
        <p:txBody>
          <a:bodyPr/>
          <a:lstStyle/>
          <a:p>
            <a:r>
              <a:rPr lang="es-CL" dirty="0" smtClean="0"/>
              <a:t>Ejercicios</a:t>
            </a:r>
            <a:endParaRPr lang="es-CL" dirty="0"/>
          </a:p>
        </p:txBody>
      </p:sp>
      <p:pic>
        <p:nvPicPr>
          <p:cNvPr id="4" name="3 Imagen" descr="aaa.png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403648" y="669375"/>
            <a:ext cx="7394077" cy="599998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4 Imagen" descr="vvvv.png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981248" y="980728"/>
            <a:ext cx="8690028" cy="5328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4 Marcador de contenido" descr="aaa.png"/>
          <p:cNvPicPr>
            <a:picLocks noGrp="1" noChangeAspect="1"/>
          </p:cNvPicPr>
          <p:nvPr>
            <p:ph sz="half" idx="1"/>
          </p:nvPr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115616" y="612529"/>
            <a:ext cx="8119827" cy="5984823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4 Imagen" descr="vvvv.png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251520" y="1514552"/>
            <a:ext cx="8705903" cy="465075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CuadroTexto"/>
          <p:cNvSpPr txBox="1"/>
          <p:nvPr/>
        </p:nvSpPr>
        <p:spPr>
          <a:xfrm>
            <a:off x="395536" y="1303015"/>
            <a:ext cx="8280920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CL" sz="2700" dirty="0" smtClean="0"/>
              <a:t>A las operaciones, ya conocidas, de </a:t>
            </a:r>
            <a:r>
              <a:rPr lang="es-CL" sz="2700" b="1" dirty="0" smtClean="0"/>
              <a:t>Adición</a:t>
            </a:r>
            <a:r>
              <a:rPr lang="es-CL" sz="2700" dirty="0" smtClean="0"/>
              <a:t>, </a:t>
            </a:r>
            <a:r>
              <a:rPr lang="es-CL" sz="2700" b="1" dirty="0" smtClean="0"/>
              <a:t>Sustracción</a:t>
            </a:r>
            <a:r>
              <a:rPr lang="es-CL" sz="2700" dirty="0" smtClean="0"/>
              <a:t>, </a:t>
            </a:r>
            <a:r>
              <a:rPr lang="es-CL" sz="2700" b="1" dirty="0" smtClean="0"/>
              <a:t>Multiplicación</a:t>
            </a:r>
            <a:r>
              <a:rPr lang="es-CL" sz="2700" dirty="0" smtClean="0"/>
              <a:t>, </a:t>
            </a:r>
            <a:r>
              <a:rPr lang="es-CL" sz="2700" b="1" dirty="0" smtClean="0"/>
              <a:t>División</a:t>
            </a:r>
            <a:r>
              <a:rPr lang="es-CL" sz="2700" dirty="0" smtClean="0"/>
              <a:t>, </a:t>
            </a:r>
            <a:r>
              <a:rPr lang="es-CL" sz="2700" b="1" dirty="0" smtClean="0"/>
              <a:t>Potenciación</a:t>
            </a:r>
            <a:r>
              <a:rPr lang="es-CL" sz="2700" dirty="0" smtClean="0"/>
              <a:t> y </a:t>
            </a:r>
            <a:r>
              <a:rPr lang="es-CL" sz="2700" b="1" dirty="0" smtClean="0"/>
              <a:t>Radicación</a:t>
            </a:r>
            <a:r>
              <a:rPr lang="es-CL" sz="2700" dirty="0" smtClean="0"/>
              <a:t>, añadimos una nueva que llamamos </a:t>
            </a:r>
            <a:r>
              <a:rPr lang="es-CL" sz="2700" b="1" i="1" dirty="0" smtClean="0"/>
              <a:t>Logaritmación</a:t>
            </a:r>
            <a:r>
              <a:rPr lang="es-CL" sz="2700" dirty="0" smtClean="0"/>
              <a:t>.</a:t>
            </a:r>
          </a:p>
          <a:p>
            <a:pPr algn="just"/>
            <a:endParaRPr lang="es-CL" sz="2700" dirty="0" smtClean="0"/>
          </a:p>
          <a:p>
            <a:pPr algn="just"/>
            <a:r>
              <a:rPr lang="es-CL" sz="2700" dirty="0" smtClean="0"/>
              <a:t>Los logaritmos fueron introducidos en las matemáticas con el propósito de facilitar, simplificar o incluso, hacer posible complicados cálculos numéricos. Utilizando logaritmos podemos convertir: </a:t>
            </a:r>
            <a:r>
              <a:rPr lang="es-CL" sz="2700" i="1" dirty="0" smtClean="0"/>
              <a:t>productos en sumas</a:t>
            </a:r>
            <a:r>
              <a:rPr lang="es-CL" sz="2700" dirty="0" smtClean="0"/>
              <a:t>, </a:t>
            </a:r>
            <a:r>
              <a:rPr lang="es-CL" sz="2700" i="1" dirty="0" smtClean="0"/>
              <a:t>cocientes en restas</a:t>
            </a:r>
            <a:r>
              <a:rPr lang="es-CL" sz="2700" dirty="0" smtClean="0"/>
              <a:t>, </a:t>
            </a:r>
            <a:r>
              <a:rPr lang="es-CL" sz="2700" i="1" dirty="0" smtClean="0"/>
              <a:t>potencias en productos</a:t>
            </a:r>
            <a:r>
              <a:rPr lang="es-CL" sz="2700" dirty="0" smtClean="0"/>
              <a:t> y </a:t>
            </a:r>
            <a:r>
              <a:rPr lang="es-CL" sz="2700" i="1" dirty="0" smtClean="0"/>
              <a:t>raíces en cocientes</a:t>
            </a:r>
            <a:r>
              <a:rPr lang="es-CL" sz="2700" dirty="0" smtClean="0"/>
              <a:t>. </a:t>
            </a:r>
          </a:p>
          <a:p>
            <a:pPr algn="just"/>
            <a:endParaRPr lang="es-CL" sz="27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50912" y="557808"/>
            <a:ext cx="8229600" cy="1143000"/>
          </a:xfrm>
        </p:spPr>
        <p:txBody>
          <a:bodyPr/>
          <a:lstStyle/>
          <a:p>
            <a:r>
              <a:rPr lang="es-CL" dirty="0" smtClean="0"/>
              <a:t>¿QUÉ ES UN LOGARITMO?</a:t>
            </a:r>
            <a:endParaRPr lang="es-CL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s-CL" dirty="0" smtClean="0"/>
              <a:t>Recordando… </a:t>
            </a:r>
            <a:endParaRPr lang="es-CL" dirty="0"/>
          </a:p>
        </p:txBody>
      </p:sp>
      <p:graphicFrame>
        <p:nvGraphicFramePr>
          <p:cNvPr id="1026" name="Object 2"/>
          <p:cNvGraphicFramePr>
            <a:graphicFrameLocks noChangeAspect="1"/>
          </p:cNvGraphicFramePr>
          <p:nvPr/>
        </p:nvGraphicFramePr>
        <p:xfrm>
          <a:off x="3111177" y="3861048"/>
          <a:ext cx="1820863" cy="1139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4" name="Ecuación" r:id="rId3" imgW="304560" imgH="190440" progId="Equation.3">
                  <p:embed/>
                </p:oleObj>
              </mc:Choice>
              <mc:Fallback>
                <p:oleObj name="Ecuación" r:id="rId3" imgW="304560" imgH="19044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11177" y="3861048"/>
                        <a:ext cx="1820863" cy="11398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4 CuadroTexto"/>
          <p:cNvSpPr txBox="1"/>
          <p:nvPr/>
        </p:nvSpPr>
        <p:spPr>
          <a:xfrm>
            <a:off x="2843808" y="2276872"/>
            <a:ext cx="3528392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6600" dirty="0" smtClean="0"/>
              <a:t>Potencia</a:t>
            </a:r>
            <a:endParaRPr lang="es-CL" dirty="0"/>
          </a:p>
        </p:txBody>
      </p:sp>
      <p:graphicFrame>
        <p:nvGraphicFramePr>
          <p:cNvPr id="1029" name="Object 5"/>
          <p:cNvGraphicFramePr>
            <a:graphicFrameLocks noChangeAspect="1"/>
          </p:cNvGraphicFramePr>
          <p:nvPr/>
        </p:nvGraphicFramePr>
        <p:xfrm>
          <a:off x="5113511" y="4005064"/>
          <a:ext cx="682625" cy="1063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5" name="Ecuación" r:id="rId5" imgW="114120" imgH="177480" progId="Equation.3">
                  <p:embed/>
                </p:oleObj>
              </mc:Choice>
              <mc:Fallback>
                <p:oleObj name="Ecuación" r:id="rId5" imgW="114120" imgH="177480" progId="Equation.3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13511" y="4005064"/>
                        <a:ext cx="682625" cy="10636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9 CuadroTexto"/>
          <p:cNvSpPr txBox="1"/>
          <p:nvPr/>
        </p:nvSpPr>
        <p:spPr>
          <a:xfrm>
            <a:off x="827584" y="3645024"/>
            <a:ext cx="165618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L" sz="2400" dirty="0" smtClean="0"/>
              <a:t>Exponente de la potencia</a:t>
            </a:r>
            <a:endParaRPr lang="es-CL" sz="2400" dirty="0"/>
          </a:p>
        </p:txBody>
      </p:sp>
      <p:sp>
        <p:nvSpPr>
          <p:cNvPr id="11" name="10 CuadroTexto"/>
          <p:cNvSpPr txBox="1"/>
          <p:nvPr/>
        </p:nvSpPr>
        <p:spPr>
          <a:xfrm>
            <a:off x="1691680" y="5517232"/>
            <a:ext cx="151216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L" sz="2400" dirty="0" smtClean="0"/>
              <a:t>Base de potencia</a:t>
            </a:r>
            <a:endParaRPr lang="es-CL" sz="2400" dirty="0"/>
          </a:p>
        </p:txBody>
      </p:sp>
      <p:sp>
        <p:nvSpPr>
          <p:cNvPr id="12" name="11 CuadroTexto"/>
          <p:cNvSpPr txBox="1"/>
          <p:nvPr/>
        </p:nvSpPr>
        <p:spPr>
          <a:xfrm>
            <a:off x="6660232" y="4005064"/>
            <a:ext cx="1800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L" sz="2400" dirty="0" smtClean="0"/>
              <a:t>Valor de la potencia</a:t>
            </a:r>
            <a:endParaRPr lang="es-CL" sz="2400" dirty="0"/>
          </a:p>
        </p:txBody>
      </p:sp>
      <p:cxnSp>
        <p:nvCxnSpPr>
          <p:cNvPr id="14" name="13 Conector recto de flecha"/>
          <p:cNvCxnSpPr>
            <a:stCxn id="10" idx="3"/>
          </p:cNvCxnSpPr>
          <p:nvPr/>
        </p:nvCxnSpPr>
        <p:spPr>
          <a:xfrm flipV="1">
            <a:off x="2483768" y="4149080"/>
            <a:ext cx="1224136" cy="96109"/>
          </a:xfrm>
          <a:prstGeom prst="straightConnector1">
            <a:avLst/>
          </a:prstGeom>
          <a:ln w="158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16 Conector recto de flecha"/>
          <p:cNvCxnSpPr>
            <a:stCxn id="11" idx="0"/>
          </p:cNvCxnSpPr>
          <p:nvPr/>
        </p:nvCxnSpPr>
        <p:spPr>
          <a:xfrm flipV="1">
            <a:off x="2447764" y="4941168"/>
            <a:ext cx="900100" cy="576064"/>
          </a:xfrm>
          <a:prstGeom prst="straightConnector1">
            <a:avLst/>
          </a:prstGeom>
          <a:ln w="158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21 Conector recto de flecha"/>
          <p:cNvCxnSpPr>
            <a:stCxn id="12" idx="1"/>
          </p:cNvCxnSpPr>
          <p:nvPr/>
        </p:nvCxnSpPr>
        <p:spPr>
          <a:xfrm flipH="1">
            <a:off x="5724128" y="4420563"/>
            <a:ext cx="936104" cy="16549"/>
          </a:xfrm>
          <a:prstGeom prst="straightConnector1">
            <a:avLst/>
          </a:prstGeom>
          <a:ln w="158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s-CL" dirty="0" smtClean="0"/>
              <a:t>Recordando… </a:t>
            </a:r>
            <a:endParaRPr lang="es-CL" dirty="0"/>
          </a:p>
        </p:txBody>
      </p:sp>
      <p:graphicFrame>
        <p:nvGraphicFramePr>
          <p:cNvPr id="1026" name="Object 2"/>
          <p:cNvGraphicFramePr>
            <a:graphicFrameLocks noChangeAspect="1"/>
          </p:cNvGraphicFramePr>
          <p:nvPr/>
        </p:nvGraphicFramePr>
        <p:xfrm>
          <a:off x="395536" y="3068960"/>
          <a:ext cx="1820863" cy="1139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90" name="Ecuación" r:id="rId3" imgW="304560" imgH="190440" progId="Equation.3">
                  <p:embed/>
                </p:oleObj>
              </mc:Choice>
              <mc:Fallback>
                <p:oleObj name="Ecuación" r:id="rId3" imgW="304560" imgH="19044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5536" y="3068960"/>
                        <a:ext cx="1820863" cy="11398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4 CuadroTexto"/>
          <p:cNvSpPr txBox="1"/>
          <p:nvPr/>
        </p:nvSpPr>
        <p:spPr>
          <a:xfrm>
            <a:off x="2843808" y="2060848"/>
            <a:ext cx="3528392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L" sz="6600" dirty="0" smtClean="0"/>
              <a:t>Raíz</a:t>
            </a:r>
            <a:endParaRPr lang="es-CL" dirty="0"/>
          </a:p>
        </p:txBody>
      </p:sp>
      <p:graphicFrame>
        <p:nvGraphicFramePr>
          <p:cNvPr id="1029" name="Object 5"/>
          <p:cNvGraphicFramePr>
            <a:graphicFrameLocks noChangeAspect="1"/>
          </p:cNvGraphicFramePr>
          <p:nvPr/>
        </p:nvGraphicFramePr>
        <p:xfrm>
          <a:off x="2195736" y="3212976"/>
          <a:ext cx="682625" cy="1063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91" name="Ecuación" r:id="rId5" imgW="114120" imgH="177480" progId="Equation.3">
                  <p:embed/>
                </p:oleObj>
              </mc:Choice>
              <mc:Fallback>
                <p:oleObj name="Ecuación" r:id="rId5" imgW="114120" imgH="17748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95736" y="3212976"/>
                        <a:ext cx="682625" cy="10636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9 CuadroTexto"/>
          <p:cNvSpPr txBox="1"/>
          <p:nvPr/>
        </p:nvSpPr>
        <p:spPr>
          <a:xfrm>
            <a:off x="3491880" y="4365104"/>
            <a:ext cx="165618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L" sz="2400" dirty="0" smtClean="0"/>
              <a:t>Índice de la raíz</a:t>
            </a:r>
            <a:endParaRPr lang="es-CL" sz="2400" dirty="0"/>
          </a:p>
        </p:txBody>
      </p:sp>
      <p:sp>
        <p:nvSpPr>
          <p:cNvPr id="11" name="10 CuadroTexto"/>
          <p:cNvSpPr txBox="1"/>
          <p:nvPr/>
        </p:nvSpPr>
        <p:spPr>
          <a:xfrm>
            <a:off x="4572000" y="5229200"/>
            <a:ext cx="172819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L" sz="2400" dirty="0" smtClean="0"/>
              <a:t>Cantidad </a:t>
            </a:r>
            <a:r>
              <a:rPr lang="es-CL" sz="2400" dirty="0" err="1" smtClean="0"/>
              <a:t>Subradical</a:t>
            </a:r>
            <a:endParaRPr lang="es-CL" sz="2400" dirty="0"/>
          </a:p>
        </p:txBody>
      </p:sp>
      <p:sp>
        <p:nvSpPr>
          <p:cNvPr id="12" name="11 CuadroTexto"/>
          <p:cNvSpPr txBox="1"/>
          <p:nvPr/>
        </p:nvSpPr>
        <p:spPr>
          <a:xfrm>
            <a:off x="7092280" y="4581128"/>
            <a:ext cx="1800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L" sz="2400" dirty="0" smtClean="0"/>
              <a:t>Valor de raíz</a:t>
            </a:r>
            <a:endParaRPr lang="es-CL" sz="2400" dirty="0"/>
          </a:p>
        </p:txBody>
      </p:sp>
      <p:cxnSp>
        <p:nvCxnSpPr>
          <p:cNvPr id="14" name="13 Conector recto de flecha"/>
          <p:cNvCxnSpPr>
            <a:stCxn id="10" idx="0"/>
          </p:cNvCxnSpPr>
          <p:nvPr/>
        </p:nvCxnSpPr>
        <p:spPr>
          <a:xfrm flipV="1">
            <a:off x="4319972" y="3717032"/>
            <a:ext cx="540060" cy="648072"/>
          </a:xfrm>
          <a:prstGeom prst="straightConnector1">
            <a:avLst/>
          </a:prstGeom>
          <a:ln w="158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16 Conector recto de flecha"/>
          <p:cNvCxnSpPr>
            <a:stCxn id="11" idx="0"/>
          </p:cNvCxnSpPr>
          <p:nvPr/>
        </p:nvCxnSpPr>
        <p:spPr>
          <a:xfrm flipV="1">
            <a:off x="5436096" y="4221088"/>
            <a:ext cx="144016" cy="1008112"/>
          </a:xfrm>
          <a:prstGeom prst="straightConnector1">
            <a:avLst/>
          </a:prstGeom>
          <a:ln w="158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21 Conector recto de flecha"/>
          <p:cNvCxnSpPr>
            <a:stCxn id="12" idx="0"/>
          </p:cNvCxnSpPr>
          <p:nvPr/>
        </p:nvCxnSpPr>
        <p:spPr>
          <a:xfrm flipH="1" flipV="1">
            <a:off x="7164288" y="4221088"/>
            <a:ext cx="828092" cy="360040"/>
          </a:xfrm>
          <a:prstGeom prst="straightConnector1">
            <a:avLst/>
          </a:prstGeom>
          <a:ln w="158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052" name="Object 4"/>
          <p:cNvGraphicFramePr>
            <a:graphicFrameLocks noChangeAspect="1"/>
          </p:cNvGraphicFramePr>
          <p:nvPr/>
        </p:nvGraphicFramePr>
        <p:xfrm>
          <a:off x="1115616" y="2996952"/>
          <a:ext cx="369712" cy="57606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92" name="Ecuación" r:id="rId7" imgW="114120" imgH="177480" progId="Equation.3">
                  <p:embed/>
                </p:oleObj>
              </mc:Choice>
              <mc:Fallback>
                <p:oleObj name="Ecuación" r:id="rId7" imgW="114120" imgH="17748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15616" y="2996952"/>
                        <a:ext cx="369712" cy="57606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14 Flecha derecha"/>
          <p:cNvSpPr/>
          <p:nvPr/>
        </p:nvSpPr>
        <p:spPr>
          <a:xfrm>
            <a:off x="3059832" y="3573016"/>
            <a:ext cx="1440160" cy="50405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graphicFrame>
        <p:nvGraphicFramePr>
          <p:cNvPr id="2053" name="Object 5"/>
          <p:cNvGraphicFramePr>
            <a:graphicFrameLocks noChangeAspect="1"/>
          </p:cNvGraphicFramePr>
          <p:nvPr/>
        </p:nvGraphicFramePr>
        <p:xfrm>
          <a:off x="4716016" y="3068960"/>
          <a:ext cx="2047875" cy="1368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93" name="Ecuación" r:id="rId9" imgW="342720" imgH="228600" progId="Equation.3">
                  <p:embed/>
                </p:oleObj>
              </mc:Choice>
              <mc:Fallback>
                <p:oleObj name="Ecuación" r:id="rId9" imgW="342720" imgH="228600" progId="Equation.3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16016" y="3068960"/>
                        <a:ext cx="2047875" cy="13684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4" name="Object 6"/>
          <p:cNvGraphicFramePr>
            <a:graphicFrameLocks noChangeAspect="1"/>
          </p:cNvGraphicFramePr>
          <p:nvPr/>
        </p:nvGraphicFramePr>
        <p:xfrm>
          <a:off x="6731000" y="3322638"/>
          <a:ext cx="758825" cy="987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94" name="Ecuación" r:id="rId11" imgW="126720" imgH="164880" progId="Equation.3">
                  <p:embed/>
                </p:oleObj>
              </mc:Choice>
              <mc:Fallback>
                <p:oleObj name="Ecuación" r:id="rId11" imgW="126720" imgH="164880" progId="Equation.3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31000" y="3322638"/>
                        <a:ext cx="758825" cy="9874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9" name="18 Conector recto de flecha"/>
          <p:cNvCxnSpPr/>
          <p:nvPr/>
        </p:nvCxnSpPr>
        <p:spPr>
          <a:xfrm>
            <a:off x="1475656" y="3284984"/>
            <a:ext cx="3384376" cy="288032"/>
          </a:xfrm>
          <a:prstGeom prst="straightConnector1">
            <a:avLst/>
          </a:prstGeom>
          <a:ln w="25400">
            <a:solidFill>
              <a:schemeClr val="accent2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19 Conector recto de flecha"/>
          <p:cNvCxnSpPr/>
          <p:nvPr/>
        </p:nvCxnSpPr>
        <p:spPr>
          <a:xfrm>
            <a:off x="2699792" y="3789040"/>
            <a:ext cx="2808312" cy="72008"/>
          </a:xfrm>
          <a:prstGeom prst="straightConnector1">
            <a:avLst/>
          </a:prstGeom>
          <a:ln w="25400">
            <a:solidFill>
              <a:schemeClr val="accent2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23 Conector recto de flecha"/>
          <p:cNvCxnSpPr/>
          <p:nvPr/>
        </p:nvCxnSpPr>
        <p:spPr>
          <a:xfrm>
            <a:off x="1043608" y="3861048"/>
            <a:ext cx="5760640" cy="72008"/>
          </a:xfrm>
          <a:prstGeom prst="straightConnector1">
            <a:avLst/>
          </a:prstGeom>
          <a:ln w="25400">
            <a:solidFill>
              <a:schemeClr val="accent2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5 Llamada de nube"/>
              <p:cNvSpPr/>
              <p:nvPr/>
            </p:nvSpPr>
            <p:spPr>
              <a:xfrm>
                <a:off x="3923928" y="-99392"/>
                <a:ext cx="5202578" cy="2520280"/>
              </a:xfrm>
              <a:prstGeom prst="cloudCallout">
                <a:avLst>
                  <a:gd name="adj1" fmla="val 309"/>
                  <a:gd name="adj2" fmla="val 51458"/>
                </a:avLst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s-ES" sz="2800" b="1" i="1" smtClean="0">
                              <a:ln w="12700">
                                <a:solidFill>
                                  <a:schemeClr val="tx2">
                                    <a:satMod val="155000"/>
                                  </a:schemeClr>
                                </a:solidFill>
                                <a:prstDash val="solid"/>
                              </a:ln>
                              <a:solidFill>
                                <a:schemeClr val="bg2">
                                  <a:tint val="85000"/>
                                  <a:satMod val="155000"/>
                                </a:schemeClr>
                              </a:solidFill>
                              <a:effectLst>
                                <a:outerShdw blurRad="41275" dist="20320" dir="1800000" algn="tl" rotWithShape="0">
                                  <a:srgbClr val="000000">
                                    <a:alpha val="40000"/>
                                  </a:srgbClr>
                                </a:outerShdw>
                              </a:effectLst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s-CL" sz="2800" b="1" i="1" smtClean="0">
                              <a:ln w="12700">
                                <a:solidFill>
                                  <a:schemeClr val="tx2">
                                    <a:satMod val="155000"/>
                                  </a:schemeClr>
                                </a:solidFill>
                                <a:prstDash val="solid"/>
                              </a:ln>
                              <a:solidFill>
                                <a:schemeClr val="bg2">
                                  <a:tint val="85000"/>
                                  <a:satMod val="155000"/>
                                </a:schemeClr>
                              </a:solidFill>
                              <a:effectLst>
                                <a:outerShdw blurRad="41275" dist="20320" dir="1800000" algn="tl" rotWithShape="0">
                                  <a:srgbClr val="000000">
                                    <a:alpha val="40000"/>
                                  </a:srgbClr>
                                </a:outerShdw>
                              </a:effectLst>
                              <a:latin typeface="Cambria Math"/>
                            </a:rPr>
                            <m:t>𝑎</m:t>
                          </m:r>
                        </m:e>
                        <m:sup>
                          <m:r>
                            <a:rPr lang="es-CL" sz="2800" b="1" i="1" smtClean="0">
                              <a:ln w="12700">
                                <a:solidFill>
                                  <a:schemeClr val="tx2">
                                    <a:satMod val="155000"/>
                                  </a:schemeClr>
                                </a:solidFill>
                                <a:prstDash val="solid"/>
                              </a:ln>
                              <a:solidFill>
                                <a:schemeClr val="bg2">
                                  <a:tint val="85000"/>
                                  <a:satMod val="155000"/>
                                </a:schemeClr>
                              </a:solidFill>
                              <a:effectLst>
                                <a:outerShdw blurRad="41275" dist="20320" dir="1800000" algn="tl" rotWithShape="0">
                                  <a:srgbClr val="000000">
                                    <a:alpha val="40000"/>
                                  </a:srgbClr>
                                </a:outerShdw>
                              </a:effectLst>
                              <a:latin typeface="Cambria Math"/>
                            </a:rPr>
                            <m:t>𝑏</m:t>
                          </m:r>
                        </m:sup>
                      </m:sSup>
                      <m:r>
                        <a:rPr lang="es-CL" sz="2800" b="1" i="1" smtClean="0">
                          <a:ln w="12700">
                            <a:solidFill>
                              <a:schemeClr val="tx2">
                                <a:satMod val="155000"/>
                              </a:schemeClr>
                            </a:solidFill>
                            <a:prstDash val="solid"/>
                          </a:ln>
                          <a:solidFill>
                            <a:schemeClr val="bg2">
                              <a:tint val="85000"/>
                              <a:satMod val="155000"/>
                            </a:schemeClr>
                          </a:solidFill>
                          <a:effectLst>
                            <a:outerShdw blurRad="41275" dist="20320" dir="1800000" algn="tl" rotWithShape="0">
                              <a:srgbClr val="000000">
                                <a:alpha val="40000"/>
                              </a:srgbClr>
                            </a:outerShdw>
                          </a:effectLst>
                          <a:latin typeface="Cambria Math"/>
                        </a:rPr>
                        <m:t>=</m:t>
                      </m:r>
                      <m:r>
                        <a:rPr lang="es-CL" sz="2800" b="1" i="1" smtClean="0">
                          <a:ln w="12700">
                            <a:solidFill>
                              <a:schemeClr val="tx2">
                                <a:satMod val="155000"/>
                              </a:schemeClr>
                            </a:solidFill>
                            <a:prstDash val="solid"/>
                          </a:ln>
                          <a:solidFill>
                            <a:schemeClr val="bg2">
                              <a:tint val="85000"/>
                              <a:satMod val="155000"/>
                            </a:schemeClr>
                          </a:solidFill>
                          <a:effectLst>
                            <a:outerShdw blurRad="41275" dist="20320" dir="1800000" algn="tl" rotWithShape="0">
                              <a:srgbClr val="000000">
                                <a:alpha val="40000"/>
                              </a:srgbClr>
                            </a:outerShdw>
                          </a:effectLst>
                          <a:latin typeface="Cambria Math"/>
                        </a:rPr>
                        <m:t>𝑐</m:t>
                      </m:r>
                      <m:r>
                        <a:rPr lang="es-CL" sz="2800" b="1" i="1" smtClean="0">
                          <a:ln w="12700">
                            <a:solidFill>
                              <a:schemeClr val="tx2">
                                <a:satMod val="155000"/>
                              </a:schemeClr>
                            </a:solidFill>
                            <a:prstDash val="solid"/>
                          </a:ln>
                          <a:solidFill>
                            <a:schemeClr val="bg2">
                              <a:tint val="85000"/>
                              <a:satMod val="155000"/>
                            </a:schemeClr>
                          </a:solidFill>
                          <a:effectLst>
                            <a:outerShdw blurRad="41275" dist="20320" dir="1800000" algn="tl" rotWithShape="0">
                              <a:srgbClr val="000000">
                                <a:alpha val="40000"/>
                              </a:srgbClr>
                            </a:outerShdw>
                          </a:effectLst>
                          <a:latin typeface="Cambria Math"/>
                        </a:rPr>
                        <m:t>  ⇔   </m:t>
                      </m:r>
                      <m:rad>
                        <m:radPr>
                          <m:ctrlPr>
                            <a:rPr lang="es-CL" sz="2800" b="1" i="1" smtClean="0">
                              <a:ln w="12700">
                                <a:solidFill>
                                  <a:schemeClr val="tx2">
                                    <a:satMod val="155000"/>
                                  </a:schemeClr>
                                </a:solidFill>
                                <a:prstDash val="solid"/>
                              </a:ln>
                              <a:solidFill>
                                <a:schemeClr val="bg2">
                                  <a:tint val="85000"/>
                                  <a:satMod val="155000"/>
                                </a:schemeClr>
                              </a:solidFill>
                              <a:effectLst>
                                <a:outerShdw blurRad="41275" dist="20320" dir="1800000" algn="tl" rotWithShape="0">
                                  <a:srgbClr val="000000">
                                    <a:alpha val="40000"/>
                                  </a:srgbClr>
                                </a:outerShdw>
                              </a:effectLst>
                              <a:latin typeface="Cambria Math"/>
                              <a:ea typeface="Cambria Math"/>
                            </a:rPr>
                          </m:ctrlPr>
                        </m:radPr>
                        <m:deg>
                          <m:r>
                            <m:rPr>
                              <m:brk m:alnAt="7"/>
                            </m:rPr>
                            <a:rPr lang="es-CL" sz="2800" b="1" i="1" smtClean="0">
                              <a:ln w="12700">
                                <a:solidFill>
                                  <a:schemeClr val="tx2">
                                    <a:satMod val="155000"/>
                                  </a:schemeClr>
                                </a:solidFill>
                                <a:prstDash val="solid"/>
                              </a:ln>
                              <a:solidFill>
                                <a:schemeClr val="bg2">
                                  <a:tint val="85000"/>
                                  <a:satMod val="155000"/>
                                </a:schemeClr>
                              </a:solidFill>
                              <a:effectLst>
                                <a:outerShdw blurRad="41275" dist="20320" dir="1800000" algn="tl" rotWithShape="0">
                                  <a:srgbClr val="000000">
                                    <a:alpha val="40000"/>
                                  </a:srgbClr>
                                </a:outerShdw>
                              </a:effectLst>
                              <a:latin typeface="Cambria Math"/>
                              <a:ea typeface="Cambria Math"/>
                            </a:rPr>
                            <m:t>𝑏</m:t>
                          </m:r>
                        </m:deg>
                        <m:e>
                          <m:r>
                            <a:rPr lang="es-CL" sz="2800" b="1" i="1" smtClean="0">
                              <a:ln w="12700">
                                <a:solidFill>
                                  <a:schemeClr val="tx2">
                                    <a:satMod val="155000"/>
                                  </a:schemeClr>
                                </a:solidFill>
                                <a:prstDash val="solid"/>
                              </a:ln>
                              <a:solidFill>
                                <a:schemeClr val="bg2">
                                  <a:tint val="85000"/>
                                  <a:satMod val="155000"/>
                                </a:schemeClr>
                              </a:solidFill>
                              <a:effectLst>
                                <a:outerShdw blurRad="41275" dist="20320" dir="1800000" algn="tl" rotWithShape="0">
                                  <a:srgbClr val="000000">
                                    <a:alpha val="40000"/>
                                  </a:srgbClr>
                                </a:outerShdw>
                              </a:effectLst>
                              <a:latin typeface="Cambria Math"/>
                              <a:ea typeface="Cambria Math"/>
                            </a:rPr>
                            <m:t>𝑐</m:t>
                          </m:r>
                        </m:e>
                      </m:rad>
                      <m:r>
                        <a:rPr lang="es-CL" sz="2800" b="1" i="1" smtClean="0">
                          <a:ln w="12700">
                            <a:solidFill>
                              <a:schemeClr val="tx2">
                                <a:satMod val="155000"/>
                              </a:schemeClr>
                            </a:solidFill>
                            <a:prstDash val="solid"/>
                          </a:ln>
                          <a:solidFill>
                            <a:schemeClr val="bg2">
                              <a:tint val="85000"/>
                              <a:satMod val="155000"/>
                            </a:schemeClr>
                          </a:solidFill>
                          <a:effectLst>
                            <a:outerShdw blurRad="41275" dist="20320" dir="1800000" algn="tl" rotWithShape="0">
                              <a:srgbClr val="000000">
                                <a:alpha val="40000"/>
                              </a:srgbClr>
                            </a:outerShdw>
                          </a:effectLst>
                          <a:latin typeface="Cambria Math"/>
                          <a:ea typeface="Cambria Math"/>
                        </a:rPr>
                        <m:t>=</m:t>
                      </m:r>
                      <m:r>
                        <a:rPr lang="es-CL" sz="2800" b="1" i="1" smtClean="0">
                          <a:ln w="12700">
                            <a:solidFill>
                              <a:schemeClr val="tx2">
                                <a:satMod val="155000"/>
                              </a:schemeClr>
                            </a:solidFill>
                            <a:prstDash val="solid"/>
                          </a:ln>
                          <a:solidFill>
                            <a:schemeClr val="bg2">
                              <a:tint val="85000"/>
                              <a:satMod val="155000"/>
                            </a:schemeClr>
                          </a:solidFill>
                          <a:effectLst>
                            <a:outerShdw blurRad="41275" dist="20320" dir="1800000" algn="tl" rotWithShape="0">
                              <a:srgbClr val="000000">
                                <a:alpha val="40000"/>
                              </a:srgbClr>
                            </a:outerShdw>
                          </a:effectLst>
                          <a:latin typeface="Cambria Math"/>
                          <a:ea typeface="Cambria Math"/>
                        </a:rPr>
                        <m:t>𝑎</m:t>
                      </m:r>
                    </m:oMath>
                  </m:oMathPara>
                </a14:m>
                <a:endParaRPr lang="es-ES" sz="2800" b="1" dirty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chemeClr val="bg2">
                      <a:tint val="85000"/>
                      <a:satMod val="155000"/>
                    </a:schemeClr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endParaRPr>
              </a:p>
            </p:txBody>
          </p:sp>
        </mc:Choice>
        <mc:Fallback xmlns="">
          <p:sp>
            <p:nvSpPr>
              <p:cNvPr id="6" name="5 Llamada de nube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23928" y="-99392"/>
                <a:ext cx="5202578" cy="2520280"/>
              </a:xfrm>
              <a:prstGeom prst="cloudCallout">
                <a:avLst>
                  <a:gd name="adj1" fmla="val 309"/>
                  <a:gd name="adj2" fmla="val 51458"/>
                </a:avLst>
              </a:prstGeom>
              <a:blipFill rotWithShape="1"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4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2" grpId="0"/>
      <p:bldP spid="1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18" name="17 Llamada de nube"/>
              <p:cNvSpPr/>
              <p:nvPr/>
            </p:nvSpPr>
            <p:spPr>
              <a:xfrm>
                <a:off x="0" y="4224588"/>
                <a:ext cx="5777253" cy="2156740"/>
              </a:xfrm>
              <a:prstGeom prst="cloudCallout">
                <a:avLst>
                  <a:gd name="adj1" fmla="val 309"/>
                  <a:gd name="adj2" fmla="val 46341"/>
                </a:avLst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s-ES" sz="2800" b="1" i="1" smtClean="0">
                              <a:ln w="12700">
                                <a:solidFill>
                                  <a:schemeClr val="tx2">
                                    <a:satMod val="155000"/>
                                  </a:schemeClr>
                                </a:solidFill>
                                <a:prstDash val="solid"/>
                              </a:ln>
                              <a:solidFill>
                                <a:schemeClr val="bg2">
                                  <a:tint val="85000"/>
                                  <a:satMod val="155000"/>
                                </a:schemeClr>
                              </a:solidFill>
                              <a:effectLst>
                                <a:outerShdw blurRad="41275" dist="20320" dir="1800000" algn="tl" rotWithShape="0">
                                  <a:srgbClr val="000000">
                                    <a:alpha val="40000"/>
                                  </a:srgbClr>
                                </a:outerShdw>
                              </a:effectLst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s-CL" sz="2800" b="1" i="1" smtClean="0">
                              <a:ln w="12700">
                                <a:solidFill>
                                  <a:schemeClr val="tx2">
                                    <a:satMod val="155000"/>
                                  </a:schemeClr>
                                </a:solidFill>
                                <a:prstDash val="solid"/>
                              </a:ln>
                              <a:solidFill>
                                <a:schemeClr val="bg2">
                                  <a:tint val="85000"/>
                                  <a:satMod val="155000"/>
                                </a:schemeClr>
                              </a:solidFill>
                              <a:effectLst>
                                <a:outerShdw blurRad="41275" dist="20320" dir="1800000" algn="tl" rotWithShape="0">
                                  <a:srgbClr val="000000">
                                    <a:alpha val="40000"/>
                                  </a:srgbClr>
                                </a:outerShdw>
                              </a:effectLst>
                              <a:latin typeface="Cambria Math"/>
                            </a:rPr>
                            <m:t>𝑎</m:t>
                          </m:r>
                        </m:e>
                        <m:sup>
                          <m:r>
                            <a:rPr lang="es-CL" sz="2800" b="1" i="1" smtClean="0">
                              <a:ln w="12700">
                                <a:solidFill>
                                  <a:schemeClr val="tx2">
                                    <a:satMod val="155000"/>
                                  </a:schemeClr>
                                </a:solidFill>
                                <a:prstDash val="solid"/>
                              </a:ln>
                              <a:solidFill>
                                <a:schemeClr val="bg2">
                                  <a:tint val="85000"/>
                                  <a:satMod val="155000"/>
                                </a:schemeClr>
                              </a:solidFill>
                              <a:effectLst>
                                <a:outerShdw blurRad="41275" dist="20320" dir="1800000" algn="tl" rotWithShape="0">
                                  <a:srgbClr val="000000">
                                    <a:alpha val="40000"/>
                                  </a:srgbClr>
                                </a:outerShdw>
                              </a:effectLst>
                              <a:latin typeface="Cambria Math"/>
                            </a:rPr>
                            <m:t>𝑏</m:t>
                          </m:r>
                        </m:sup>
                      </m:sSup>
                      <m:r>
                        <a:rPr lang="es-CL" sz="2800" b="1" i="1" smtClean="0">
                          <a:ln w="12700">
                            <a:solidFill>
                              <a:schemeClr val="tx2">
                                <a:satMod val="155000"/>
                              </a:schemeClr>
                            </a:solidFill>
                            <a:prstDash val="solid"/>
                          </a:ln>
                          <a:solidFill>
                            <a:schemeClr val="bg2">
                              <a:tint val="85000"/>
                              <a:satMod val="155000"/>
                            </a:schemeClr>
                          </a:solidFill>
                          <a:effectLst>
                            <a:outerShdw blurRad="41275" dist="20320" dir="1800000" algn="tl" rotWithShape="0">
                              <a:srgbClr val="000000">
                                <a:alpha val="40000"/>
                              </a:srgbClr>
                            </a:outerShdw>
                          </a:effectLst>
                          <a:latin typeface="Cambria Math"/>
                        </a:rPr>
                        <m:t>=</m:t>
                      </m:r>
                      <m:r>
                        <a:rPr lang="es-CL" sz="2800" b="1" i="1" smtClean="0">
                          <a:ln w="12700">
                            <a:solidFill>
                              <a:schemeClr val="tx2">
                                <a:satMod val="155000"/>
                              </a:schemeClr>
                            </a:solidFill>
                            <a:prstDash val="solid"/>
                          </a:ln>
                          <a:solidFill>
                            <a:schemeClr val="bg2">
                              <a:tint val="85000"/>
                              <a:satMod val="155000"/>
                            </a:schemeClr>
                          </a:solidFill>
                          <a:effectLst>
                            <a:outerShdw blurRad="41275" dist="20320" dir="1800000" algn="tl" rotWithShape="0">
                              <a:srgbClr val="000000">
                                <a:alpha val="40000"/>
                              </a:srgbClr>
                            </a:outerShdw>
                          </a:effectLst>
                          <a:latin typeface="Cambria Math"/>
                        </a:rPr>
                        <m:t>𝑐</m:t>
                      </m:r>
                      <m:r>
                        <a:rPr lang="es-CL" sz="2800" b="1" i="1" smtClean="0">
                          <a:ln w="12700">
                            <a:solidFill>
                              <a:schemeClr val="tx2">
                                <a:satMod val="155000"/>
                              </a:schemeClr>
                            </a:solidFill>
                            <a:prstDash val="solid"/>
                          </a:ln>
                          <a:solidFill>
                            <a:schemeClr val="bg2">
                              <a:tint val="85000"/>
                              <a:satMod val="155000"/>
                            </a:schemeClr>
                          </a:solidFill>
                          <a:effectLst>
                            <a:outerShdw blurRad="41275" dist="20320" dir="1800000" algn="tl" rotWithShape="0">
                              <a:srgbClr val="000000">
                                <a:alpha val="40000"/>
                              </a:srgbClr>
                            </a:outerShdw>
                          </a:effectLst>
                          <a:latin typeface="Cambria Math"/>
                        </a:rPr>
                        <m:t>  ⇔   </m:t>
                      </m:r>
                      <m:func>
                        <m:funcPr>
                          <m:ctrlPr>
                            <a:rPr lang="es-CL" sz="2800" b="1" i="1" smtClean="0">
                              <a:ln w="12700">
                                <a:solidFill>
                                  <a:schemeClr val="tx2">
                                    <a:satMod val="155000"/>
                                  </a:schemeClr>
                                </a:solidFill>
                                <a:prstDash val="solid"/>
                              </a:ln>
                              <a:solidFill>
                                <a:schemeClr val="bg2">
                                  <a:tint val="85000"/>
                                  <a:satMod val="155000"/>
                                </a:schemeClr>
                              </a:solidFill>
                              <a:effectLst>
                                <a:outerShdw blurRad="41275" dist="20320" dir="1800000" algn="tl" rotWithShape="0">
                                  <a:srgbClr val="000000">
                                    <a:alpha val="40000"/>
                                  </a:srgbClr>
                                </a:outerShdw>
                              </a:effectLst>
                              <a:latin typeface="Cambria Math"/>
                              <a:ea typeface="Cambria Math"/>
                            </a:rPr>
                          </m:ctrlPr>
                        </m:funcPr>
                        <m:fName>
                          <m:sSub>
                            <m:sSubPr>
                              <m:ctrlPr>
                                <a:rPr lang="es-CL" sz="2800" b="1" i="1" smtClean="0">
                                  <a:ln w="12700">
                                    <a:solidFill>
                                      <a:schemeClr val="tx2">
                                        <a:satMod val="155000"/>
                                      </a:schemeClr>
                                    </a:solidFill>
                                    <a:prstDash val="solid"/>
                                  </a:ln>
                                  <a:solidFill>
                                    <a:schemeClr val="bg2">
                                      <a:tint val="85000"/>
                                      <a:satMod val="155000"/>
                                    </a:schemeClr>
                                  </a:solidFill>
                                  <a:effectLst>
                                    <a:outerShdw blurRad="41275" dist="20320" dir="1800000" algn="tl" rotWithShape="0">
                                      <a:srgbClr val="000000">
                                        <a:alpha val="40000"/>
                                      </a:srgbClr>
                                    </a:outerShdw>
                                  </a:effectLst>
                                  <a:latin typeface="Cambria Math"/>
                                  <a:ea typeface="Cambria Math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s-CL" sz="2800" b="0" i="0" smtClean="0">
                                  <a:ln w="12700">
                                    <a:solidFill>
                                      <a:schemeClr val="tx2">
                                        <a:satMod val="155000"/>
                                      </a:schemeClr>
                                    </a:solidFill>
                                    <a:prstDash val="solid"/>
                                  </a:ln>
                                  <a:solidFill>
                                    <a:schemeClr val="bg2">
                                      <a:tint val="85000"/>
                                      <a:satMod val="155000"/>
                                    </a:schemeClr>
                                  </a:solidFill>
                                  <a:effectLst>
                                    <a:outerShdw blurRad="41275" dist="20320" dir="1800000" algn="tl" rotWithShape="0">
                                      <a:srgbClr val="000000">
                                        <a:alpha val="40000"/>
                                      </a:srgbClr>
                                    </a:outerShdw>
                                  </a:effectLst>
                                  <a:latin typeface="Cambria Math"/>
                                  <a:ea typeface="Cambria Math"/>
                                </a:rPr>
                                <m:t>log</m:t>
                              </m:r>
                            </m:e>
                            <m:sub>
                              <m:r>
                                <a:rPr lang="es-CL" sz="2800" b="1" i="1" smtClean="0">
                                  <a:ln w="12700">
                                    <a:solidFill>
                                      <a:schemeClr val="tx2">
                                        <a:satMod val="155000"/>
                                      </a:schemeClr>
                                    </a:solidFill>
                                    <a:prstDash val="solid"/>
                                  </a:ln>
                                  <a:solidFill>
                                    <a:schemeClr val="bg2">
                                      <a:tint val="85000"/>
                                      <a:satMod val="155000"/>
                                    </a:schemeClr>
                                  </a:solidFill>
                                  <a:effectLst>
                                    <a:outerShdw blurRad="41275" dist="20320" dir="1800000" algn="tl" rotWithShape="0">
                                      <a:srgbClr val="000000">
                                        <a:alpha val="40000"/>
                                      </a:srgbClr>
                                    </a:outerShdw>
                                  </a:effectLst>
                                  <a:latin typeface="Cambria Math"/>
                                  <a:ea typeface="Cambria Math"/>
                                </a:rPr>
                                <m:t>𝒃</m:t>
                              </m:r>
                            </m:sub>
                          </m:sSub>
                        </m:fName>
                        <m:e>
                          <m:r>
                            <a:rPr lang="es-CL" sz="2800" b="1" i="1" smtClean="0">
                              <a:ln w="12700">
                                <a:solidFill>
                                  <a:schemeClr val="tx2">
                                    <a:satMod val="155000"/>
                                  </a:schemeClr>
                                </a:solidFill>
                                <a:prstDash val="solid"/>
                              </a:ln>
                              <a:solidFill>
                                <a:schemeClr val="bg2">
                                  <a:tint val="85000"/>
                                  <a:satMod val="155000"/>
                                </a:schemeClr>
                              </a:solidFill>
                              <a:effectLst>
                                <a:outerShdw blurRad="41275" dist="20320" dir="1800000" algn="tl" rotWithShape="0">
                                  <a:srgbClr val="000000">
                                    <a:alpha val="40000"/>
                                  </a:srgbClr>
                                </a:outerShdw>
                              </a:effectLst>
                              <a:latin typeface="Cambria Math"/>
                              <a:ea typeface="Cambria Math"/>
                            </a:rPr>
                            <m:t>𝒄</m:t>
                          </m:r>
                        </m:e>
                      </m:func>
                      <m:r>
                        <a:rPr lang="es-CL" sz="2800" b="1" i="1" smtClean="0">
                          <a:ln w="12700">
                            <a:solidFill>
                              <a:schemeClr val="tx2">
                                <a:satMod val="155000"/>
                              </a:schemeClr>
                            </a:solidFill>
                            <a:prstDash val="solid"/>
                          </a:ln>
                          <a:solidFill>
                            <a:schemeClr val="bg2">
                              <a:tint val="85000"/>
                              <a:satMod val="155000"/>
                            </a:schemeClr>
                          </a:solidFill>
                          <a:effectLst>
                            <a:outerShdw blurRad="41275" dist="20320" dir="1800000" algn="tl" rotWithShape="0">
                              <a:srgbClr val="000000">
                                <a:alpha val="40000"/>
                              </a:srgbClr>
                            </a:outerShdw>
                          </a:effectLst>
                          <a:latin typeface="Cambria Math"/>
                          <a:ea typeface="Cambria Math"/>
                        </a:rPr>
                        <m:t>=</m:t>
                      </m:r>
                      <m:r>
                        <a:rPr lang="es-CL" sz="2800" b="1" i="1" smtClean="0">
                          <a:ln w="12700">
                            <a:solidFill>
                              <a:schemeClr val="tx2">
                                <a:satMod val="155000"/>
                              </a:schemeClr>
                            </a:solidFill>
                            <a:prstDash val="solid"/>
                          </a:ln>
                          <a:solidFill>
                            <a:schemeClr val="bg2">
                              <a:tint val="85000"/>
                              <a:satMod val="155000"/>
                            </a:schemeClr>
                          </a:solidFill>
                          <a:effectLst>
                            <a:outerShdw blurRad="41275" dist="20320" dir="1800000" algn="tl" rotWithShape="0">
                              <a:srgbClr val="000000">
                                <a:alpha val="40000"/>
                              </a:srgbClr>
                            </a:outerShdw>
                          </a:effectLst>
                          <a:latin typeface="Cambria Math"/>
                          <a:ea typeface="Cambria Math"/>
                        </a:rPr>
                        <m:t>𝒂</m:t>
                      </m:r>
                    </m:oMath>
                  </m:oMathPara>
                </a14:m>
                <a:endParaRPr lang="es-ES" sz="2800" b="1" dirty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chemeClr val="bg2">
                      <a:tint val="85000"/>
                      <a:satMod val="155000"/>
                    </a:schemeClr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</a:endParaRPr>
              </a:p>
            </p:txBody>
          </p:sp>
        </mc:Choice>
        <mc:Fallback xmlns="">
          <p:sp>
            <p:nvSpPr>
              <p:cNvPr id="18" name="17 Llamada de nube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4224588"/>
                <a:ext cx="5777253" cy="2156740"/>
              </a:xfrm>
              <a:prstGeom prst="cloudCallout">
                <a:avLst>
                  <a:gd name="adj1" fmla="val 309"/>
                  <a:gd name="adj2" fmla="val 46341"/>
                </a:avLst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1026" name="Object 2"/>
          <p:cNvGraphicFramePr>
            <a:graphicFrameLocks noChangeAspect="1"/>
          </p:cNvGraphicFramePr>
          <p:nvPr/>
        </p:nvGraphicFramePr>
        <p:xfrm>
          <a:off x="395536" y="3068960"/>
          <a:ext cx="1820863" cy="1139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9" name="Ecuación" r:id="rId4" imgW="304560" imgH="190440" progId="Equation.3">
                  <p:embed/>
                </p:oleObj>
              </mc:Choice>
              <mc:Fallback>
                <p:oleObj name="Ecuación" r:id="rId4" imgW="304560" imgH="19044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5536" y="3068960"/>
                        <a:ext cx="1820863" cy="11398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4 CuadroTexto"/>
          <p:cNvSpPr txBox="1"/>
          <p:nvPr/>
        </p:nvSpPr>
        <p:spPr>
          <a:xfrm>
            <a:off x="827584" y="1196752"/>
            <a:ext cx="777686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L" sz="2400" b="1" dirty="0" smtClean="0"/>
              <a:t>Es encontrar el valor del exponente de una potencia, es decir:</a:t>
            </a:r>
            <a:endParaRPr lang="es-CL" sz="2400" b="1" dirty="0"/>
          </a:p>
        </p:txBody>
      </p:sp>
      <p:graphicFrame>
        <p:nvGraphicFramePr>
          <p:cNvPr id="1029" name="Object 5"/>
          <p:cNvGraphicFramePr>
            <a:graphicFrameLocks noChangeAspect="1"/>
          </p:cNvGraphicFramePr>
          <p:nvPr/>
        </p:nvGraphicFramePr>
        <p:xfrm>
          <a:off x="2195736" y="3212976"/>
          <a:ext cx="682625" cy="1063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0" name="Ecuación" r:id="rId6" imgW="114120" imgH="177480" progId="Equation.3">
                  <p:embed/>
                </p:oleObj>
              </mc:Choice>
              <mc:Fallback>
                <p:oleObj name="Ecuación" r:id="rId6" imgW="114120" imgH="17748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95736" y="3212976"/>
                        <a:ext cx="682625" cy="10636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9 CuadroTexto"/>
          <p:cNvSpPr txBox="1"/>
          <p:nvPr/>
        </p:nvSpPr>
        <p:spPr>
          <a:xfrm>
            <a:off x="4716016" y="4797152"/>
            <a:ext cx="165618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L" sz="2400" dirty="0" smtClean="0"/>
              <a:t>Base del logaritmo</a:t>
            </a:r>
            <a:endParaRPr lang="es-CL" sz="2400" dirty="0"/>
          </a:p>
        </p:txBody>
      </p:sp>
      <p:sp>
        <p:nvSpPr>
          <p:cNvPr id="11" name="10 CuadroTexto"/>
          <p:cNvSpPr txBox="1"/>
          <p:nvPr/>
        </p:nvSpPr>
        <p:spPr>
          <a:xfrm>
            <a:off x="7092280" y="2060848"/>
            <a:ext cx="172819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L" sz="2400" dirty="0" smtClean="0"/>
              <a:t>Valor del logaritmo</a:t>
            </a:r>
            <a:endParaRPr lang="es-CL" sz="2400" dirty="0"/>
          </a:p>
        </p:txBody>
      </p:sp>
      <p:sp>
        <p:nvSpPr>
          <p:cNvPr id="12" name="11 CuadroTexto"/>
          <p:cNvSpPr txBox="1"/>
          <p:nvPr/>
        </p:nvSpPr>
        <p:spPr>
          <a:xfrm>
            <a:off x="6948264" y="4869160"/>
            <a:ext cx="201622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L" sz="2400" dirty="0" smtClean="0"/>
              <a:t>Argumento o antilogaritmo</a:t>
            </a:r>
            <a:endParaRPr lang="es-CL" sz="2400" dirty="0"/>
          </a:p>
        </p:txBody>
      </p:sp>
      <p:cxnSp>
        <p:nvCxnSpPr>
          <p:cNvPr id="14" name="13 Conector recto de flecha"/>
          <p:cNvCxnSpPr>
            <a:stCxn id="10" idx="0"/>
          </p:cNvCxnSpPr>
          <p:nvPr/>
        </p:nvCxnSpPr>
        <p:spPr>
          <a:xfrm flipV="1">
            <a:off x="5544108" y="4293096"/>
            <a:ext cx="540060" cy="504056"/>
          </a:xfrm>
          <a:prstGeom prst="straightConnector1">
            <a:avLst/>
          </a:prstGeom>
          <a:ln w="158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16 Conector recto de flecha"/>
          <p:cNvCxnSpPr>
            <a:stCxn id="11" idx="2"/>
          </p:cNvCxnSpPr>
          <p:nvPr/>
        </p:nvCxnSpPr>
        <p:spPr>
          <a:xfrm>
            <a:off x="7956376" y="2891845"/>
            <a:ext cx="72008" cy="393139"/>
          </a:xfrm>
          <a:prstGeom prst="straightConnector1">
            <a:avLst/>
          </a:prstGeom>
          <a:ln w="158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21 Conector recto de flecha"/>
          <p:cNvCxnSpPr>
            <a:stCxn id="12" idx="0"/>
          </p:cNvCxnSpPr>
          <p:nvPr/>
        </p:nvCxnSpPr>
        <p:spPr>
          <a:xfrm flipH="1" flipV="1">
            <a:off x="6876256" y="4077072"/>
            <a:ext cx="1080120" cy="792088"/>
          </a:xfrm>
          <a:prstGeom prst="straightConnector1">
            <a:avLst/>
          </a:prstGeom>
          <a:ln w="158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14 Flecha derecha"/>
          <p:cNvSpPr/>
          <p:nvPr/>
        </p:nvSpPr>
        <p:spPr>
          <a:xfrm>
            <a:off x="3059832" y="3573016"/>
            <a:ext cx="1440160" cy="50405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graphicFrame>
        <p:nvGraphicFramePr>
          <p:cNvPr id="2053" name="Object 5"/>
          <p:cNvGraphicFramePr>
            <a:graphicFrameLocks noChangeAspect="1"/>
          </p:cNvGraphicFramePr>
          <p:nvPr/>
        </p:nvGraphicFramePr>
        <p:xfrm>
          <a:off x="4716016" y="3068960"/>
          <a:ext cx="3640138" cy="1292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1" name="Ecuación" r:id="rId8" imgW="609480" imgH="215640" progId="Equation.3">
                  <p:embed/>
                </p:oleObj>
              </mc:Choice>
              <mc:Fallback>
                <p:oleObj name="Ecuación" r:id="rId8" imgW="609480" imgH="215640" progId="Equation.3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16016" y="3068960"/>
                        <a:ext cx="3640138" cy="12922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9" name="18 Conector recto de flecha"/>
          <p:cNvCxnSpPr/>
          <p:nvPr/>
        </p:nvCxnSpPr>
        <p:spPr>
          <a:xfrm>
            <a:off x="899592" y="3861048"/>
            <a:ext cx="5112568" cy="360040"/>
          </a:xfrm>
          <a:prstGeom prst="straightConnector1">
            <a:avLst/>
          </a:prstGeom>
          <a:ln w="25400">
            <a:solidFill>
              <a:schemeClr val="accent2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19 Conector recto de flecha"/>
          <p:cNvCxnSpPr/>
          <p:nvPr/>
        </p:nvCxnSpPr>
        <p:spPr>
          <a:xfrm>
            <a:off x="2627784" y="3717032"/>
            <a:ext cx="3888432" cy="72008"/>
          </a:xfrm>
          <a:prstGeom prst="straightConnector1">
            <a:avLst/>
          </a:prstGeom>
          <a:ln w="25400">
            <a:solidFill>
              <a:schemeClr val="accent2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23 Conector recto de flecha"/>
          <p:cNvCxnSpPr/>
          <p:nvPr/>
        </p:nvCxnSpPr>
        <p:spPr>
          <a:xfrm>
            <a:off x="1259632" y="3284984"/>
            <a:ext cx="6624736" cy="72008"/>
          </a:xfrm>
          <a:prstGeom prst="straightConnector1">
            <a:avLst/>
          </a:prstGeom>
          <a:ln w="25400">
            <a:solidFill>
              <a:schemeClr val="accent2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2" grpId="0"/>
      <p:bldP spid="1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899592" y="274638"/>
            <a:ext cx="8229600" cy="1143000"/>
          </a:xfrm>
        </p:spPr>
        <p:txBody>
          <a:bodyPr/>
          <a:lstStyle/>
          <a:p>
            <a:r>
              <a:rPr lang="es-CL" dirty="0" smtClean="0"/>
              <a:t>Ejemplos:</a:t>
            </a:r>
            <a:endParaRPr lang="es-CL" dirty="0"/>
          </a:p>
        </p:txBody>
      </p:sp>
      <p:sp>
        <p:nvSpPr>
          <p:cNvPr id="18" name="17 CuadroTexto"/>
          <p:cNvSpPr txBox="1"/>
          <p:nvPr/>
        </p:nvSpPr>
        <p:spPr>
          <a:xfrm>
            <a:off x="755576" y="2924944"/>
            <a:ext cx="784887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Nos preguntamos</a:t>
            </a:r>
            <a:r>
              <a:rPr lang="es-CL" sz="2400" dirty="0" smtClean="0"/>
              <a:t>:¿Cuántas veces debo multiplicar el 5 por </a:t>
            </a:r>
            <a:r>
              <a:rPr lang="es-CL" sz="2400" b="1" dirty="0" smtClean="0"/>
              <a:t>sí mismo </a:t>
            </a:r>
            <a:r>
              <a:rPr lang="es-CL" sz="2400" dirty="0" smtClean="0"/>
              <a:t>para que de 25?</a:t>
            </a:r>
            <a:endParaRPr lang="es-CL" sz="2400" b="1" dirty="0" smtClean="0"/>
          </a:p>
          <a:p>
            <a:r>
              <a:rPr lang="es-CL" sz="2400" dirty="0" smtClean="0"/>
              <a:t>  </a:t>
            </a:r>
            <a:endParaRPr lang="es-CL" sz="2400" dirty="0"/>
          </a:p>
        </p:txBody>
      </p:sp>
      <p:graphicFrame>
        <p:nvGraphicFramePr>
          <p:cNvPr id="4101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76110250"/>
              </p:ext>
            </p:extLst>
          </p:nvPr>
        </p:nvGraphicFramePr>
        <p:xfrm>
          <a:off x="755576" y="3916823"/>
          <a:ext cx="1872208" cy="78867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46" name="Ecuación" r:id="rId3" imgW="482400" imgH="203040" progId="Equation.3">
                  <p:embed/>
                </p:oleObj>
              </mc:Choice>
              <mc:Fallback>
                <p:oleObj name="Ecuación" r:id="rId3" imgW="482400" imgH="203040" progId="Equation.3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5576" y="3916823"/>
                        <a:ext cx="1872208" cy="788678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5" name="4 Grupo"/>
          <p:cNvGrpSpPr/>
          <p:nvPr/>
        </p:nvGrpSpPr>
        <p:grpSpPr>
          <a:xfrm>
            <a:off x="3131840" y="4077146"/>
            <a:ext cx="2232248" cy="1584102"/>
            <a:chOff x="4572000" y="4221162"/>
            <a:chExt cx="2232248" cy="1584102"/>
          </a:xfrm>
        </p:grpSpPr>
        <p:grpSp>
          <p:nvGrpSpPr>
            <p:cNvPr id="4" name="3 Grupo"/>
            <p:cNvGrpSpPr/>
            <p:nvPr/>
          </p:nvGrpSpPr>
          <p:grpSpPr>
            <a:xfrm>
              <a:off x="4572000" y="4221162"/>
              <a:ext cx="2232248" cy="1512093"/>
              <a:chOff x="4572000" y="4221163"/>
              <a:chExt cx="2736304" cy="1778356"/>
            </a:xfrm>
          </p:grpSpPr>
          <p:graphicFrame>
            <p:nvGraphicFramePr>
              <p:cNvPr id="4103" name="Object 7"/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587613666"/>
                  </p:ext>
                </p:extLst>
              </p:nvPr>
            </p:nvGraphicFramePr>
            <p:xfrm>
              <a:off x="4716463" y="4221163"/>
              <a:ext cx="1781175" cy="738187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4147" name="Ecuación" r:id="rId5" imgW="419040" imgH="177480" progId="Equation.3">
                      <p:embed/>
                    </p:oleObj>
                  </mc:Choice>
                  <mc:Fallback>
                    <p:oleObj name="Ecuación" r:id="rId5" imgW="419040" imgH="177480" progId="Equation.3">
                      <p:embed/>
                      <p:pic>
                        <p:nvPicPr>
                          <p:cNvPr id="0" name="Picture 7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6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4716463" y="4221163"/>
                            <a:ext cx="1781175" cy="738187"/>
                          </a:xfrm>
                          <a:prstGeom prst="rect">
                            <a:avLst/>
                          </a:prstGeom>
                          <a:noFill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4104" name="Object 8"/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577760718"/>
                  </p:ext>
                </p:extLst>
              </p:nvPr>
            </p:nvGraphicFramePr>
            <p:xfrm>
              <a:off x="6444704" y="4221163"/>
              <a:ext cx="863600" cy="738187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4148" name="Ecuación" r:id="rId7" imgW="203040" imgH="177480" progId="Equation.3">
                      <p:embed/>
                    </p:oleObj>
                  </mc:Choice>
                  <mc:Fallback>
                    <p:oleObj name="Ecuación" r:id="rId7" imgW="203040" imgH="177480" progId="Equation.3">
                      <p:embed/>
                      <p:pic>
                        <p:nvPicPr>
                          <p:cNvPr id="0" name="Picture 8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8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6444704" y="4221163"/>
                            <a:ext cx="863600" cy="738187"/>
                          </a:xfrm>
                          <a:prstGeom prst="rect">
                            <a:avLst/>
                          </a:prstGeom>
                          <a:noFill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25" name="24 Cerrar llave"/>
              <p:cNvSpPr/>
              <p:nvPr/>
            </p:nvSpPr>
            <p:spPr>
              <a:xfrm rot="5400000">
                <a:off x="5112060" y="4401108"/>
                <a:ext cx="432048" cy="1512168"/>
              </a:xfrm>
              <a:prstGeom prst="rightBrace">
                <a:avLst>
                  <a:gd name="adj1" fmla="val 85873"/>
                  <a:gd name="adj2" fmla="val 50930"/>
                </a:avLst>
              </a:prstGeom>
              <a:ln>
                <a:solidFill>
                  <a:schemeClr val="accent2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s-CL"/>
              </a:p>
            </p:txBody>
          </p:sp>
          <p:sp>
            <p:nvSpPr>
              <p:cNvPr id="26" name="25 CuadroTexto"/>
              <p:cNvSpPr txBox="1"/>
              <p:nvPr/>
            </p:nvSpPr>
            <p:spPr>
              <a:xfrm>
                <a:off x="4788024" y="5476299"/>
                <a:ext cx="1728192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s-CL" sz="2800" dirty="0" smtClean="0"/>
                  <a:t> veces</a:t>
                </a:r>
                <a:endParaRPr lang="es-CL" sz="2800" dirty="0"/>
              </a:p>
            </p:txBody>
          </p:sp>
        </p:grpSp>
        <p:graphicFrame>
          <p:nvGraphicFramePr>
            <p:cNvPr id="4106" name="Object 10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538854832"/>
                </p:ext>
              </p:extLst>
            </p:nvPr>
          </p:nvGraphicFramePr>
          <p:xfrm>
            <a:off x="4572000" y="5229200"/>
            <a:ext cx="453384" cy="57606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149" name="Ecuación" r:id="rId9" imgW="126720" imgH="164880" progId="Equation.3">
                    <p:embed/>
                  </p:oleObj>
                </mc:Choice>
                <mc:Fallback>
                  <p:oleObj name="Ecuación" r:id="rId9" imgW="126720" imgH="164880" progId="Equation.3">
                    <p:embed/>
                    <p:pic>
                      <p:nvPicPr>
                        <p:cNvPr id="0" name="Picture 10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572000" y="5229200"/>
                          <a:ext cx="453384" cy="576064"/>
                        </a:xfrm>
                        <a:prstGeom prst="rect">
                          <a:avLst/>
                        </a:prstGeom>
                        <a:noFill/>
                        <a:extLst/>
                      </p:spPr>
                    </p:pic>
                  </p:oleObj>
                </mc:Fallback>
              </mc:AlternateContent>
            </a:graphicData>
          </a:graphic>
        </p:graphicFrame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2 CuadroTexto"/>
              <p:cNvSpPr txBox="1"/>
              <p:nvPr/>
            </p:nvSpPr>
            <p:spPr>
              <a:xfrm>
                <a:off x="1907704" y="1700808"/>
                <a:ext cx="5256583" cy="101566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s-ES" sz="6000" i="1" smtClean="0">
                              <a:latin typeface="Cambria Math"/>
                            </a:rPr>
                          </m:ctrlPr>
                        </m:funcPr>
                        <m:fName>
                          <m:sSub>
                            <m:sSubPr>
                              <m:ctrlPr>
                                <a:rPr lang="es-ES" sz="6000" i="1" smtClean="0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s-ES" sz="6000" i="0" smtClean="0">
                                  <a:latin typeface="Cambria Math"/>
                                </a:rPr>
                                <m:t>log</m:t>
                              </m:r>
                            </m:e>
                            <m:sub>
                              <m:r>
                                <a:rPr lang="es-CL" sz="6000" b="0" i="1" smtClean="0">
                                  <a:latin typeface="Cambria Math"/>
                                </a:rPr>
                                <m:t>5</m:t>
                              </m:r>
                            </m:sub>
                          </m:sSub>
                        </m:fName>
                        <m:e>
                          <m:r>
                            <a:rPr lang="es-CL" sz="6000" b="0" i="1" smtClean="0">
                              <a:latin typeface="Cambria Math"/>
                            </a:rPr>
                            <m:t>25</m:t>
                          </m:r>
                        </m:e>
                      </m:func>
                      <m:r>
                        <a:rPr lang="es-CL" sz="6000" b="0" i="1" smtClean="0">
                          <a:latin typeface="Cambria Math"/>
                        </a:rPr>
                        <m:t> =  </m:t>
                      </m:r>
                      <m:r>
                        <a:rPr lang="es-CL" sz="6000" b="0" i="1" smtClean="0">
                          <a:latin typeface="Cambria Math"/>
                        </a:rPr>
                        <m:t>𝑥</m:t>
                      </m:r>
                    </m:oMath>
                  </m:oMathPara>
                </a14:m>
                <a:endParaRPr lang="es-ES" sz="6000" dirty="0"/>
              </a:p>
            </p:txBody>
          </p:sp>
        </mc:Choice>
        <mc:Fallback xmlns="">
          <p:sp>
            <p:nvSpPr>
              <p:cNvPr id="3" name="2 CuadroTexto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07704" y="1700808"/>
                <a:ext cx="5256583" cy="1015663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5 CuadroTexto"/>
              <p:cNvSpPr txBox="1"/>
              <p:nvPr/>
            </p:nvSpPr>
            <p:spPr>
              <a:xfrm>
                <a:off x="5724128" y="3933056"/>
                <a:ext cx="2376264" cy="83099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CL" sz="4800" b="0" i="1" smtClean="0">
                          <a:latin typeface="Cambria Math"/>
                        </a:rPr>
                        <m:t>𝑥</m:t>
                      </m:r>
                      <m:r>
                        <a:rPr lang="es-CL" sz="4800" b="0" i="1" smtClean="0">
                          <a:latin typeface="Cambria Math"/>
                        </a:rPr>
                        <m:t> = 2</m:t>
                      </m:r>
                    </m:oMath>
                  </m:oMathPara>
                </a14:m>
                <a:endParaRPr lang="es-ES" sz="4800" dirty="0"/>
              </a:p>
            </p:txBody>
          </p:sp>
        </mc:Choice>
        <mc:Fallback xmlns="">
          <p:sp>
            <p:nvSpPr>
              <p:cNvPr id="6" name="5 CuadroTexto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24128" y="3933056"/>
                <a:ext cx="2376264" cy="830997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878904" y="274638"/>
            <a:ext cx="8229600" cy="1143000"/>
          </a:xfrm>
        </p:spPr>
        <p:txBody>
          <a:bodyPr/>
          <a:lstStyle/>
          <a:p>
            <a:r>
              <a:rPr lang="es-CL" dirty="0" smtClean="0"/>
              <a:t>Ejemplos:</a:t>
            </a:r>
            <a:endParaRPr lang="es-CL" dirty="0"/>
          </a:p>
        </p:txBody>
      </p:sp>
      <p:sp>
        <p:nvSpPr>
          <p:cNvPr id="18" name="17 CuadroTexto"/>
          <p:cNvSpPr txBox="1"/>
          <p:nvPr/>
        </p:nvSpPr>
        <p:spPr>
          <a:xfrm>
            <a:off x="755576" y="2492896"/>
            <a:ext cx="784887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Nos preguntamos</a:t>
            </a:r>
            <a:r>
              <a:rPr lang="es-CL" sz="2400" dirty="0" smtClean="0"/>
              <a:t>:¿Cuántas veces debo multiplicar el 3 por </a:t>
            </a:r>
            <a:r>
              <a:rPr lang="es-CL" sz="2400" b="1" dirty="0" smtClean="0"/>
              <a:t>sí mismo </a:t>
            </a:r>
            <a:r>
              <a:rPr lang="es-CL" sz="2400" dirty="0" smtClean="0"/>
              <a:t>para que de 81?</a:t>
            </a:r>
            <a:endParaRPr lang="es-CL" sz="2400" b="1" dirty="0" smtClean="0"/>
          </a:p>
        </p:txBody>
      </p:sp>
      <p:graphicFrame>
        <p:nvGraphicFramePr>
          <p:cNvPr id="4101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33709302"/>
              </p:ext>
            </p:extLst>
          </p:nvPr>
        </p:nvGraphicFramePr>
        <p:xfrm>
          <a:off x="759465" y="3429000"/>
          <a:ext cx="1724303" cy="74570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56" name="Ecuación" r:id="rId3" imgW="469800" imgH="203040" progId="Equation.3">
                  <p:embed/>
                </p:oleObj>
              </mc:Choice>
              <mc:Fallback>
                <p:oleObj name="Ecuación" r:id="rId3" imgW="469800" imgH="20304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9465" y="3429000"/>
                        <a:ext cx="1724303" cy="745707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3" name="2 Grupo"/>
          <p:cNvGrpSpPr/>
          <p:nvPr/>
        </p:nvGrpSpPr>
        <p:grpSpPr>
          <a:xfrm>
            <a:off x="611560" y="4535542"/>
            <a:ext cx="3600400" cy="1485746"/>
            <a:chOff x="4860032" y="4149080"/>
            <a:chExt cx="3994150" cy="1837928"/>
          </a:xfrm>
        </p:grpSpPr>
        <p:graphicFrame>
          <p:nvGraphicFramePr>
            <p:cNvPr id="4103" name="Object 7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815148002"/>
                </p:ext>
              </p:extLst>
            </p:nvPr>
          </p:nvGraphicFramePr>
          <p:xfrm>
            <a:off x="4860032" y="4149080"/>
            <a:ext cx="3994150" cy="73818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157" name="Ecuación" r:id="rId5" imgW="939600" imgH="177480" progId="Equation.3">
                    <p:embed/>
                  </p:oleObj>
                </mc:Choice>
                <mc:Fallback>
                  <p:oleObj name="Ecuación" r:id="rId5" imgW="939600" imgH="177480" progId="Equation.3">
                    <p:embed/>
                    <p:pic>
                      <p:nvPicPr>
                        <p:cNvPr id="0" name="Picture 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860032" y="4149080"/>
                          <a:ext cx="3994150" cy="738187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5" name="24 Cerrar llave"/>
            <p:cNvSpPr/>
            <p:nvPr/>
          </p:nvSpPr>
          <p:spPr>
            <a:xfrm rot="5400000">
              <a:off x="5976156" y="3825044"/>
              <a:ext cx="432048" cy="2520280"/>
            </a:xfrm>
            <a:prstGeom prst="rightBrace">
              <a:avLst>
                <a:gd name="adj1" fmla="val 85873"/>
                <a:gd name="adj2" fmla="val 50930"/>
              </a:avLst>
            </a:prstGeom>
            <a:ln>
              <a:solidFill>
                <a:schemeClr val="accent2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s-CL"/>
            </a:p>
          </p:txBody>
        </p:sp>
        <p:sp>
          <p:nvSpPr>
            <p:cNvPr id="26" name="25 CuadroTexto"/>
            <p:cNvSpPr txBox="1"/>
            <p:nvPr/>
          </p:nvSpPr>
          <p:spPr>
            <a:xfrm>
              <a:off x="5940152" y="5373216"/>
              <a:ext cx="1728192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L" sz="2800" dirty="0" smtClean="0"/>
                <a:t> veces</a:t>
              </a:r>
              <a:endParaRPr lang="es-CL" sz="2800" dirty="0"/>
            </a:p>
          </p:txBody>
        </p:sp>
        <p:graphicFrame>
          <p:nvGraphicFramePr>
            <p:cNvPr id="4106" name="Object 10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689109750"/>
                </p:ext>
              </p:extLst>
            </p:nvPr>
          </p:nvGraphicFramePr>
          <p:xfrm>
            <a:off x="5364088" y="5301208"/>
            <a:ext cx="539750" cy="6858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158" name="Ecuación" r:id="rId7" imgW="126720" imgH="164880" progId="Equation.3">
                    <p:embed/>
                  </p:oleObj>
                </mc:Choice>
                <mc:Fallback>
                  <p:oleObj name="Ecuación" r:id="rId7" imgW="126720" imgH="164880" progId="Equation.3">
                    <p:embed/>
                    <p:pic>
                      <p:nvPicPr>
                        <p:cNvPr id="0" name="Picture 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364088" y="5301208"/>
                          <a:ext cx="539750" cy="68580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10 CuadroTexto"/>
              <p:cNvSpPr txBox="1"/>
              <p:nvPr/>
            </p:nvSpPr>
            <p:spPr>
              <a:xfrm>
                <a:off x="1621723" y="1412776"/>
                <a:ext cx="5256583" cy="101566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s-ES" sz="6000" i="1" smtClean="0">
                              <a:latin typeface="Cambria Math"/>
                            </a:rPr>
                          </m:ctrlPr>
                        </m:funcPr>
                        <m:fName>
                          <m:sSub>
                            <m:sSubPr>
                              <m:ctrlPr>
                                <a:rPr lang="es-ES" sz="6000" i="1" smtClean="0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s-ES" sz="6000" i="0" smtClean="0">
                                  <a:latin typeface="Cambria Math"/>
                                </a:rPr>
                                <m:t>log</m:t>
                              </m:r>
                            </m:e>
                            <m:sub>
                              <m:r>
                                <a:rPr lang="es-CL" sz="6000" b="0" i="1" smtClean="0">
                                  <a:latin typeface="Cambria Math"/>
                                </a:rPr>
                                <m:t>3</m:t>
                              </m:r>
                            </m:sub>
                          </m:sSub>
                        </m:fName>
                        <m:e>
                          <m:r>
                            <a:rPr lang="es-CL" sz="6000" b="0" i="1" smtClean="0">
                              <a:latin typeface="Cambria Math"/>
                            </a:rPr>
                            <m:t>81</m:t>
                          </m:r>
                        </m:e>
                      </m:func>
                      <m:r>
                        <a:rPr lang="es-CL" sz="6000" b="0" i="1" smtClean="0">
                          <a:latin typeface="Cambria Math"/>
                        </a:rPr>
                        <m:t> =  </m:t>
                      </m:r>
                      <m:r>
                        <a:rPr lang="es-CL" sz="6000" b="0" i="1" smtClean="0">
                          <a:latin typeface="Cambria Math"/>
                        </a:rPr>
                        <m:t>𝑥</m:t>
                      </m:r>
                    </m:oMath>
                  </m:oMathPara>
                </a14:m>
                <a:endParaRPr lang="es-ES" sz="6000" dirty="0"/>
              </a:p>
            </p:txBody>
          </p:sp>
        </mc:Choice>
        <mc:Fallback xmlns="">
          <p:sp>
            <p:nvSpPr>
              <p:cNvPr id="11" name="10 CuadroTexto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21723" y="1412776"/>
                <a:ext cx="5256583" cy="1015663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12 CuadroTexto"/>
              <p:cNvSpPr txBox="1"/>
              <p:nvPr/>
            </p:nvSpPr>
            <p:spPr>
              <a:xfrm>
                <a:off x="4586588" y="3693225"/>
                <a:ext cx="2376264" cy="83099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CL" sz="4800" b="0" i="1" smtClean="0">
                          <a:latin typeface="Cambria Math"/>
                        </a:rPr>
                        <m:t>𝑥</m:t>
                      </m:r>
                      <m:r>
                        <a:rPr lang="es-CL" sz="4800" b="0" i="1" smtClean="0">
                          <a:latin typeface="Cambria Math"/>
                        </a:rPr>
                        <m:t> =4</m:t>
                      </m:r>
                    </m:oMath>
                  </m:oMathPara>
                </a14:m>
                <a:endParaRPr lang="es-ES" sz="4800" dirty="0"/>
              </a:p>
            </p:txBody>
          </p:sp>
        </mc:Choice>
        <mc:Fallback xmlns="">
          <p:sp>
            <p:nvSpPr>
              <p:cNvPr id="13" name="12 CuadroTexto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86588" y="3693225"/>
                <a:ext cx="2376264" cy="830997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13 CuadroTexto"/>
              <p:cNvSpPr txBox="1"/>
              <p:nvPr/>
            </p:nvSpPr>
            <p:spPr>
              <a:xfrm>
                <a:off x="4586588" y="4964975"/>
                <a:ext cx="4392488" cy="120032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s-CL" sz="3200" b="1" dirty="0" smtClean="0">
                    <a:latin typeface="Calibri" panose="020F0502020204030204" pitchFamily="34" charset="0"/>
                    <a:cs typeface="Calibri" panose="020F0502020204030204" pitchFamily="34" charset="0"/>
                  </a:rPr>
                  <a:t>O sea, 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s-ES" sz="4000" b="1" i="1">
                              <a:latin typeface="Cambria Math"/>
                            </a:rPr>
                          </m:ctrlPr>
                        </m:funcPr>
                        <m:fName>
                          <m:sSub>
                            <m:sSubPr>
                              <m:ctrlPr>
                                <a:rPr lang="es-ES" sz="4000" b="1" i="1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s-ES" sz="4000" b="1" i="1">
                                  <a:latin typeface="Cambria Math"/>
                                </a:rPr>
                                <m:t>𝒍𝒐𝒈</m:t>
                              </m:r>
                            </m:e>
                            <m:sub>
                              <m:r>
                                <a:rPr lang="es-CL" sz="4000" b="1" i="1">
                                  <a:latin typeface="Cambria Math"/>
                                </a:rPr>
                                <m:t>𝟑</m:t>
                              </m:r>
                            </m:sub>
                          </m:sSub>
                        </m:fName>
                        <m:e>
                          <m:r>
                            <a:rPr lang="es-CL" sz="4000" b="1" i="1">
                              <a:latin typeface="Cambria Math"/>
                            </a:rPr>
                            <m:t>𝟖𝟏</m:t>
                          </m:r>
                        </m:e>
                      </m:func>
                      <m:r>
                        <a:rPr lang="es-CL" sz="4000" b="1" i="1">
                          <a:latin typeface="Cambria Math"/>
                        </a:rPr>
                        <m:t> = </m:t>
                      </m:r>
                      <m:r>
                        <a:rPr lang="es-CL" sz="4000" b="1" i="1" smtClean="0">
                          <a:latin typeface="Cambria Math"/>
                        </a:rPr>
                        <m:t> </m:t>
                      </m:r>
                      <m:r>
                        <a:rPr lang="es-CL" sz="4000" b="1" i="1" smtClean="0">
                          <a:latin typeface="Cambria Math"/>
                        </a:rPr>
                        <m:t>𝟒</m:t>
                      </m:r>
                      <m:r>
                        <a:rPr lang="es-CL" sz="4000" b="1" i="1">
                          <a:latin typeface="Cambria Math"/>
                        </a:rPr>
                        <m:t> </m:t>
                      </m:r>
                    </m:oMath>
                  </m:oMathPara>
                </a14:m>
                <a:endParaRPr lang="es-ES" sz="4000" b="1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</mc:Choice>
        <mc:Fallback xmlns="">
          <p:sp>
            <p:nvSpPr>
              <p:cNvPr id="14" name="13 CuadroTexto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86588" y="4964975"/>
                <a:ext cx="4392488" cy="1200329"/>
              </a:xfrm>
              <a:prstGeom prst="rect">
                <a:avLst/>
              </a:prstGeom>
              <a:blipFill rotWithShape="1">
                <a:blip r:embed="rId11"/>
                <a:stretch>
                  <a:fillRect l="-3467" t="-6599"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899592" y="274638"/>
            <a:ext cx="8229600" cy="1143000"/>
          </a:xfrm>
        </p:spPr>
        <p:txBody>
          <a:bodyPr/>
          <a:lstStyle/>
          <a:p>
            <a:r>
              <a:rPr lang="es-CL" dirty="0" smtClean="0"/>
              <a:t>Ejemplos:</a:t>
            </a:r>
            <a:endParaRPr lang="es-CL" dirty="0"/>
          </a:p>
        </p:txBody>
      </p:sp>
      <p:sp>
        <p:nvSpPr>
          <p:cNvPr id="18" name="17 CuadroTexto"/>
          <p:cNvSpPr txBox="1"/>
          <p:nvPr/>
        </p:nvSpPr>
        <p:spPr>
          <a:xfrm>
            <a:off x="755576" y="2924944"/>
            <a:ext cx="784887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Nos preguntamos</a:t>
            </a:r>
            <a:r>
              <a:rPr lang="es-CL" sz="2400" dirty="0" smtClean="0"/>
              <a:t>:¿Cuántas veces debo multiplicar 2/5 por </a:t>
            </a:r>
            <a:r>
              <a:rPr lang="es-CL" sz="2400" b="1" dirty="0" smtClean="0"/>
              <a:t>sí mismo </a:t>
            </a:r>
            <a:r>
              <a:rPr lang="es-CL" sz="2400" dirty="0" smtClean="0"/>
              <a:t>para que dé 8/125 ?</a:t>
            </a:r>
            <a:endParaRPr lang="es-CL" sz="2400" b="1" dirty="0" smtClean="0"/>
          </a:p>
          <a:p>
            <a:r>
              <a:rPr lang="es-CL" sz="2400" dirty="0" smtClean="0"/>
              <a:t>  </a:t>
            </a:r>
            <a:endParaRPr lang="es-CL" sz="2400" dirty="0"/>
          </a:p>
        </p:txBody>
      </p:sp>
      <p:graphicFrame>
        <p:nvGraphicFramePr>
          <p:cNvPr id="4101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6089435"/>
              </p:ext>
            </p:extLst>
          </p:nvPr>
        </p:nvGraphicFramePr>
        <p:xfrm>
          <a:off x="823408" y="3837241"/>
          <a:ext cx="1950153" cy="117593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46" name="Ecuación" r:id="rId3" imgW="749160" imgH="469800" progId="Equation.3">
                  <p:embed/>
                </p:oleObj>
              </mc:Choice>
              <mc:Fallback>
                <p:oleObj name="Ecuación" r:id="rId3" imgW="749160" imgH="46980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3408" y="3837241"/>
                        <a:ext cx="1950153" cy="1175935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10 Flecha derecha"/>
          <p:cNvSpPr/>
          <p:nvPr/>
        </p:nvSpPr>
        <p:spPr>
          <a:xfrm>
            <a:off x="2951820" y="4176085"/>
            <a:ext cx="936104" cy="36004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graphicFrame>
        <p:nvGraphicFramePr>
          <p:cNvPr id="9223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70443632"/>
              </p:ext>
            </p:extLst>
          </p:nvPr>
        </p:nvGraphicFramePr>
        <p:xfrm>
          <a:off x="4067944" y="3858144"/>
          <a:ext cx="1804528" cy="115148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47" name="Ecuación" r:id="rId5" imgW="736560" imgH="469800" progId="Equation.3">
                  <p:embed/>
                </p:oleObj>
              </mc:Choice>
              <mc:Fallback>
                <p:oleObj name="Ecuación" r:id="rId5" imgW="736560" imgH="469800" progId="Equation.3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67944" y="3858144"/>
                        <a:ext cx="1804528" cy="1151483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12" name="11 CuadroTexto"/>
              <p:cNvSpPr txBox="1"/>
              <p:nvPr/>
            </p:nvSpPr>
            <p:spPr>
              <a:xfrm>
                <a:off x="2105692" y="1240507"/>
                <a:ext cx="5256583" cy="161242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s-ES" sz="4800" i="1" smtClean="0">
                              <a:latin typeface="Cambria Math"/>
                            </a:rPr>
                          </m:ctrlPr>
                        </m:funcPr>
                        <m:fName>
                          <m:sSub>
                            <m:sSubPr>
                              <m:ctrlPr>
                                <a:rPr lang="es-ES" sz="4800" i="1" smtClean="0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s-ES" sz="4800" i="0" smtClean="0">
                                  <a:latin typeface="Cambria Math"/>
                                </a:rPr>
                                <m:t>log</m:t>
                              </m:r>
                            </m:e>
                            <m:sub>
                              <m:f>
                                <m:fPr>
                                  <m:ctrlPr>
                                    <a:rPr lang="es-ES" sz="4800" i="1" smtClean="0"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es-CL" sz="4800" b="0" i="1" smtClean="0">
                                      <a:latin typeface="Cambria Math"/>
                                    </a:rPr>
                                    <m:t>2</m:t>
                                  </m:r>
                                </m:num>
                                <m:den>
                                  <m:r>
                                    <a:rPr lang="es-CL" sz="4800" b="0" i="1" smtClean="0">
                                      <a:latin typeface="Cambria Math"/>
                                    </a:rPr>
                                    <m:t>5</m:t>
                                  </m:r>
                                </m:den>
                              </m:f>
                            </m:sub>
                          </m:sSub>
                        </m:fName>
                        <m:e>
                          <m:f>
                            <m:fPr>
                              <m:ctrlPr>
                                <a:rPr lang="es-ES" sz="4800" i="1" smtClean="0"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es-CL" sz="4800" b="0" i="1" smtClean="0">
                                  <a:latin typeface="Cambria Math"/>
                                </a:rPr>
                                <m:t>8</m:t>
                              </m:r>
                            </m:num>
                            <m:den>
                              <m:r>
                                <a:rPr lang="es-CL" sz="4800" b="0" i="1" smtClean="0">
                                  <a:latin typeface="Cambria Math"/>
                                </a:rPr>
                                <m:t>125</m:t>
                              </m:r>
                            </m:den>
                          </m:f>
                        </m:e>
                      </m:func>
                      <m:r>
                        <a:rPr lang="es-CL" sz="4800" b="0" i="1" smtClean="0">
                          <a:latin typeface="Cambria Math"/>
                        </a:rPr>
                        <m:t> =  </m:t>
                      </m:r>
                      <m:r>
                        <a:rPr lang="es-CL" sz="4800" b="0" i="1" smtClean="0">
                          <a:latin typeface="Cambria Math"/>
                        </a:rPr>
                        <m:t>𝑥</m:t>
                      </m:r>
                    </m:oMath>
                  </m:oMathPara>
                </a14:m>
                <a:endParaRPr lang="es-ES" sz="4800" dirty="0"/>
              </a:p>
            </p:txBody>
          </p:sp>
        </mc:Choice>
        <mc:Fallback xmlns="">
          <p:sp>
            <p:nvSpPr>
              <p:cNvPr id="12" name="11 CuadroTexto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05692" y="1240507"/>
                <a:ext cx="5256583" cy="1612429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12 CuadroTexto"/>
              <p:cNvSpPr txBox="1"/>
              <p:nvPr/>
            </p:nvSpPr>
            <p:spPr>
              <a:xfrm>
                <a:off x="6696744" y="4005064"/>
                <a:ext cx="1979712" cy="7078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CL" sz="4000" b="0" i="1" smtClean="0">
                          <a:latin typeface="Cambria Math"/>
                        </a:rPr>
                        <m:t>𝑥</m:t>
                      </m:r>
                      <m:r>
                        <a:rPr lang="es-CL" sz="4000" b="0" i="1" smtClean="0">
                          <a:latin typeface="Cambria Math"/>
                        </a:rPr>
                        <m:t> =3</m:t>
                      </m:r>
                    </m:oMath>
                  </m:oMathPara>
                </a14:m>
                <a:endParaRPr lang="es-ES" sz="4000" dirty="0"/>
              </a:p>
            </p:txBody>
          </p:sp>
        </mc:Choice>
        <mc:Fallback xmlns="">
          <p:sp>
            <p:nvSpPr>
              <p:cNvPr id="13" name="12 CuadroTexto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96744" y="4005064"/>
                <a:ext cx="1979712" cy="707886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14 CuadroTexto"/>
              <p:cNvSpPr txBox="1"/>
              <p:nvPr/>
            </p:nvSpPr>
            <p:spPr>
              <a:xfrm>
                <a:off x="3977680" y="5013177"/>
                <a:ext cx="4122712" cy="180260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s-CL" sz="36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O sea, 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s-ES" sz="3600" b="1" i="1">
                              <a:latin typeface="Cambria Math"/>
                            </a:rPr>
                          </m:ctrlPr>
                        </m:funcPr>
                        <m:fName>
                          <m:sSub>
                            <m:sSubPr>
                              <m:ctrlPr>
                                <a:rPr lang="es-ES" sz="3600" b="1" i="1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s-ES" sz="3600" b="1" i="1">
                                  <a:latin typeface="Cambria Math"/>
                                </a:rPr>
                                <m:t>𝒍𝒐𝒈</m:t>
                              </m:r>
                            </m:e>
                            <m:sub>
                              <m:f>
                                <m:fPr>
                                  <m:ctrlPr>
                                    <a:rPr lang="es-ES" sz="3600" b="1" i="1" smtClean="0"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es-CL" sz="3600" b="1" i="1" smtClean="0">
                                      <a:latin typeface="Cambria Math"/>
                                    </a:rPr>
                                    <m:t>𝟐</m:t>
                                  </m:r>
                                </m:num>
                                <m:den>
                                  <m:r>
                                    <a:rPr lang="es-CL" sz="3600" b="1" i="1" smtClean="0">
                                      <a:latin typeface="Cambria Math"/>
                                    </a:rPr>
                                    <m:t>𝟓</m:t>
                                  </m:r>
                                </m:den>
                              </m:f>
                            </m:sub>
                          </m:sSub>
                        </m:fName>
                        <m:e>
                          <m:f>
                            <m:fPr>
                              <m:ctrlPr>
                                <a:rPr lang="es-CL" sz="3600" b="1" i="1" smtClean="0"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es-CL" sz="3600" b="1" i="1" smtClean="0">
                                  <a:latin typeface="Cambria Math"/>
                                </a:rPr>
                                <m:t>𝟖</m:t>
                              </m:r>
                            </m:num>
                            <m:den>
                              <m:r>
                                <a:rPr lang="es-CL" sz="3600" b="1" i="1" smtClean="0">
                                  <a:latin typeface="Cambria Math"/>
                                </a:rPr>
                                <m:t>𝟏𝟐𝟓</m:t>
                              </m:r>
                            </m:den>
                          </m:f>
                        </m:e>
                      </m:func>
                      <m:r>
                        <a:rPr lang="es-CL" sz="3600" b="1" i="1">
                          <a:latin typeface="Cambria Math"/>
                        </a:rPr>
                        <m:t> = </m:t>
                      </m:r>
                      <m:r>
                        <a:rPr lang="es-CL" sz="3600" b="1" i="1" smtClean="0">
                          <a:latin typeface="Cambria Math"/>
                        </a:rPr>
                        <m:t> </m:t>
                      </m:r>
                      <m:r>
                        <a:rPr lang="es-CL" sz="3600" b="1" i="1" smtClean="0">
                          <a:latin typeface="Cambria Math"/>
                        </a:rPr>
                        <m:t>𝟑</m:t>
                      </m:r>
                      <m:r>
                        <a:rPr lang="es-CL" sz="3600" b="1" i="1">
                          <a:latin typeface="Cambria Math"/>
                        </a:rPr>
                        <m:t> </m:t>
                      </m:r>
                    </m:oMath>
                  </m:oMathPara>
                </a14:m>
                <a:endParaRPr lang="es-ES" sz="3600" b="1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</mc:Choice>
        <mc:Fallback xmlns="">
          <p:sp>
            <p:nvSpPr>
              <p:cNvPr id="15" name="14 CuadroTexto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77680" y="5013177"/>
                <a:ext cx="4122712" cy="1802609"/>
              </a:xfrm>
              <a:prstGeom prst="rect">
                <a:avLst/>
              </a:prstGeom>
              <a:blipFill rotWithShape="1">
                <a:blip r:embed="rId9"/>
                <a:stretch>
                  <a:fillRect l="-4586" t="-5405"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7" name="16 Flecha derecha"/>
          <p:cNvSpPr/>
          <p:nvPr/>
        </p:nvSpPr>
        <p:spPr>
          <a:xfrm>
            <a:off x="5940152" y="4221088"/>
            <a:ext cx="936104" cy="36004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 smtClean="0"/>
              <a:t>Ejemplos:</a:t>
            </a:r>
            <a:endParaRPr lang="es-CL" dirty="0"/>
          </a:p>
        </p:txBody>
      </p:sp>
      <p:graphicFrame>
        <p:nvGraphicFramePr>
          <p:cNvPr id="1026" name="Object 2"/>
          <p:cNvGraphicFramePr>
            <a:graphicFrameLocks noChangeAspect="1"/>
          </p:cNvGraphicFramePr>
          <p:nvPr/>
        </p:nvGraphicFramePr>
        <p:xfrm>
          <a:off x="2044847" y="1058463"/>
          <a:ext cx="2887193" cy="186648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13" name="Ecuación" r:id="rId3" imgW="609480" imgH="393480" progId="Equation.3">
                  <p:embed/>
                </p:oleObj>
              </mc:Choice>
              <mc:Fallback>
                <p:oleObj name="Ecuación" r:id="rId3" imgW="609480" imgH="39348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44847" y="1058463"/>
                        <a:ext cx="2887193" cy="1866481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1" name="Object 5"/>
          <p:cNvGraphicFramePr>
            <a:graphicFrameLocks noChangeAspect="1"/>
          </p:cNvGraphicFramePr>
          <p:nvPr/>
        </p:nvGraphicFramePr>
        <p:xfrm>
          <a:off x="467544" y="2996953"/>
          <a:ext cx="1656184" cy="128316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14" name="Ecuación" r:id="rId5" imgW="507960" imgH="393480" progId="Equation.3">
                  <p:embed/>
                </p:oleObj>
              </mc:Choice>
              <mc:Fallback>
                <p:oleObj name="Ecuación" r:id="rId5" imgW="507960" imgH="39348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7544" y="2996953"/>
                        <a:ext cx="1656184" cy="128316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7" name="Object 11"/>
          <p:cNvGraphicFramePr>
            <a:graphicFrameLocks noChangeAspect="1"/>
          </p:cNvGraphicFramePr>
          <p:nvPr/>
        </p:nvGraphicFramePr>
        <p:xfrm>
          <a:off x="5021263" y="1412875"/>
          <a:ext cx="1379537" cy="973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15" name="Ecuación" r:id="rId7" imgW="228600" imgH="164880" progId="Equation.3">
                  <p:embed/>
                </p:oleObj>
              </mc:Choice>
              <mc:Fallback>
                <p:oleObj name="Ecuación" r:id="rId7" imgW="228600" imgH="164880" progId="Equation.3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21263" y="1412875"/>
                        <a:ext cx="1379537" cy="9731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10 Flecha derecha"/>
          <p:cNvSpPr/>
          <p:nvPr/>
        </p:nvSpPr>
        <p:spPr>
          <a:xfrm>
            <a:off x="2339752" y="3501008"/>
            <a:ext cx="720080" cy="36004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graphicFrame>
        <p:nvGraphicFramePr>
          <p:cNvPr id="7176" name="Object 8"/>
          <p:cNvGraphicFramePr>
            <a:graphicFrameLocks noChangeAspect="1"/>
          </p:cNvGraphicFramePr>
          <p:nvPr/>
        </p:nvGraphicFramePr>
        <p:xfrm>
          <a:off x="3131840" y="2780928"/>
          <a:ext cx="2193925" cy="1530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16" name="Ecuación" r:id="rId9" imgW="672840" imgH="469800" progId="Equation.3">
                  <p:embed/>
                </p:oleObj>
              </mc:Choice>
              <mc:Fallback>
                <p:oleObj name="Ecuación" r:id="rId9" imgW="672840" imgH="469800" progId="Equation.3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31840" y="2780928"/>
                        <a:ext cx="2193925" cy="15303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5" name="14 Conector recto de flecha"/>
          <p:cNvCxnSpPr/>
          <p:nvPr/>
        </p:nvCxnSpPr>
        <p:spPr>
          <a:xfrm flipV="1">
            <a:off x="3779912" y="3356992"/>
            <a:ext cx="936104" cy="576064"/>
          </a:xfrm>
          <a:prstGeom prst="straightConnector1">
            <a:avLst/>
          </a:prstGeom>
          <a:ln>
            <a:solidFill>
              <a:schemeClr val="accent6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18 Conector recto de flecha"/>
          <p:cNvCxnSpPr/>
          <p:nvPr/>
        </p:nvCxnSpPr>
        <p:spPr>
          <a:xfrm>
            <a:off x="3779912" y="3356992"/>
            <a:ext cx="864096" cy="504056"/>
          </a:xfrm>
          <a:prstGeom prst="straightConnector1">
            <a:avLst/>
          </a:prstGeom>
          <a:ln>
            <a:solidFill>
              <a:schemeClr val="accent6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23 Flecha derecha"/>
          <p:cNvSpPr/>
          <p:nvPr/>
        </p:nvSpPr>
        <p:spPr>
          <a:xfrm>
            <a:off x="5508104" y="3429000"/>
            <a:ext cx="720080" cy="36004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graphicFrame>
        <p:nvGraphicFramePr>
          <p:cNvPr id="7177" name="Object 9"/>
          <p:cNvGraphicFramePr>
            <a:graphicFrameLocks noChangeAspect="1"/>
          </p:cNvGraphicFramePr>
          <p:nvPr/>
        </p:nvGraphicFramePr>
        <p:xfrm>
          <a:off x="6289675" y="2781300"/>
          <a:ext cx="2359025" cy="1530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17" name="Ecuación" r:id="rId11" imgW="723600" imgH="469800" progId="Equation.3">
                  <p:embed/>
                </p:oleObj>
              </mc:Choice>
              <mc:Fallback>
                <p:oleObj name="Ecuación" r:id="rId11" imgW="723600" imgH="469800" progId="Equation.3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89675" y="2781300"/>
                        <a:ext cx="2359025" cy="15303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" name="26 CuadroTexto"/>
          <p:cNvSpPr txBox="1"/>
          <p:nvPr/>
        </p:nvSpPr>
        <p:spPr>
          <a:xfrm>
            <a:off x="1259632" y="4653136"/>
            <a:ext cx="6408712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L" sz="2800" dirty="0" smtClean="0"/>
              <a:t>Se observa que las potencias están “invertidas”, por lo tanto el exponente es </a:t>
            </a:r>
            <a:r>
              <a:rPr lang="es-CL" sz="2800" b="1" dirty="0" smtClean="0"/>
              <a:t>negativo</a:t>
            </a:r>
            <a:endParaRPr lang="es-CL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24" grpId="0" animBg="1"/>
      <p:bldP spid="27" grpId="0"/>
    </p:bldLst>
  </p:timing>
</p:sld>
</file>

<file path=ppt/theme/theme1.xml><?xml version="1.0" encoding="utf-8"?>
<a:theme xmlns:a="http://schemas.openxmlformats.org/drawingml/2006/main" name="Diseño predeterminado">
  <a:themeElements>
    <a:clrScheme name="Diseño predeterminad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iseño predeterminad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iseño predeterminad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4198</TotalTime>
  <Words>386</Words>
  <Application>Microsoft Office PowerPoint</Application>
  <PresentationFormat>Presentación en pantalla (4:3)</PresentationFormat>
  <Paragraphs>59</Paragraphs>
  <Slides>15</Slides>
  <Notes>0</Notes>
  <HiddenSlides>0</HiddenSlides>
  <MMClips>0</MMClips>
  <ScaleCrop>false</ScaleCrop>
  <HeadingPairs>
    <vt:vector size="6" baseType="variant">
      <vt:variant>
        <vt:lpstr>Tema</vt:lpstr>
      </vt:variant>
      <vt:variant>
        <vt:i4>1</vt:i4>
      </vt:variant>
      <vt:variant>
        <vt:lpstr>Servidores OLE incrustados</vt:lpstr>
      </vt:variant>
      <vt:variant>
        <vt:i4>2</vt:i4>
      </vt:variant>
      <vt:variant>
        <vt:lpstr>Títulos de diapositiva</vt:lpstr>
      </vt:variant>
      <vt:variant>
        <vt:i4>15</vt:i4>
      </vt:variant>
    </vt:vector>
  </HeadingPairs>
  <TitlesOfParts>
    <vt:vector size="18" baseType="lpstr">
      <vt:lpstr>Diseño predeterminado</vt:lpstr>
      <vt:lpstr>Ecuación</vt:lpstr>
      <vt:lpstr>Equation</vt:lpstr>
      <vt:lpstr>Presentación de PowerPoint</vt:lpstr>
      <vt:lpstr>Presentación de PowerPoint</vt:lpstr>
      <vt:lpstr>¿QUÉ ES UN LOGARITMO?</vt:lpstr>
      <vt:lpstr>Presentación de PowerPoint</vt:lpstr>
      <vt:lpstr>Presentación de PowerPoint</vt:lpstr>
      <vt:lpstr>Ejemplos:</vt:lpstr>
      <vt:lpstr>Ejemplos:</vt:lpstr>
      <vt:lpstr>Ejemplos:</vt:lpstr>
      <vt:lpstr>Ejemplos:</vt:lpstr>
      <vt:lpstr>Conceptos sobre logaritmos</vt:lpstr>
      <vt:lpstr>Ejercicios</vt:lpstr>
      <vt:lpstr>Ejercicios</vt:lpstr>
      <vt:lpstr>Presentación de PowerPoint</vt:lpstr>
      <vt:lpstr>Presentación de PowerPoint</vt:lpstr>
      <vt:lpstr>Presentación de PowerPoint</vt:lpstr>
    </vt:vector>
  </TitlesOfParts>
  <Company>IISEK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IISEK</dc:creator>
  <cp:lastModifiedBy>Alejandro Susarte Torres</cp:lastModifiedBy>
  <cp:revision>162</cp:revision>
  <dcterms:created xsi:type="dcterms:W3CDTF">2006-07-05T19:58:21Z</dcterms:created>
  <dcterms:modified xsi:type="dcterms:W3CDTF">2020-04-01T16:35:48Z</dcterms:modified>
</cp:coreProperties>
</file>